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12192000" cy="6858000"/>
  <p:notesSz cx="12192000" cy="6858000"/>
  <p:defaultTextStyle>
    <a:defPPr>
      <a:defRPr lang="ru-RU"/>
    </a:def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B2B"/>
    <a:srgbClr val="0FA0D3"/>
    <a:srgbClr val="35C0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31" autoAdjust="0"/>
    <p:restoredTop sz="94660"/>
  </p:normalViewPr>
  <p:slideViewPr>
    <p:cSldViewPr>
      <p:cViewPr varScale="1">
        <p:scale>
          <a:sx n="66" d="100"/>
          <a:sy n="66" d="100"/>
        </p:scale>
        <p:origin x="96" y="16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3981D-7A34-4C4D-B94E-E945CC7AEA0C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5E8848-1450-4BD6-B754-6A9183619D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563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Shape 1058"/>
          <p:cNvSpPr>
            <a:spLocks noGrp="1" noChangeArrowheads="1"/>
          </p:cNvSpPr>
          <p:nvPr userDrawn="1"/>
        </p:nvSpPr>
        <p:spPr bwMode="auto">
          <a:xfrm>
            <a:off x="8220990" y="1"/>
            <a:ext cx="3971006" cy="685746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3874" y="0"/>
                </a:moveTo>
                <a:lnTo>
                  <a:pt x="3874" y="19794"/>
                </a:lnTo>
                <a:lnTo>
                  <a:pt x="3874" y="19794"/>
                </a:lnTo>
                <a:cubicBezTo>
                  <a:pt x="3874" y="19794"/>
                  <a:pt x="3932" y="19794"/>
                  <a:pt x="3932" y="19794"/>
                </a:cubicBezTo>
                <a:lnTo>
                  <a:pt x="3932" y="19794"/>
                </a:lnTo>
                <a:cubicBezTo>
                  <a:pt x="1759" y="19794"/>
                  <a:pt x="0" y="20605"/>
                  <a:pt x="0" y="21600"/>
                </a:cubicBezTo>
                <a:lnTo>
                  <a:pt x="0" y="21600"/>
                </a:lnTo>
                <a:cubicBezTo>
                  <a:pt x="0" y="22594"/>
                  <a:pt x="1759" y="23405"/>
                  <a:pt x="3932" y="23405"/>
                </a:cubicBezTo>
                <a:lnTo>
                  <a:pt x="3932" y="23405"/>
                </a:lnTo>
                <a:cubicBezTo>
                  <a:pt x="3932" y="23405"/>
                  <a:pt x="3874" y="23405"/>
                  <a:pt x="3874" y="23405"/>
                </a:cubicBezTo>
                <a:lnTo>
                  <a:pt x="3874" y="43200"/>
                </a:lnTo>
                <a:lnTo>
                  <a:pt x="43200" y="43200"/>
                </a:lnTo>
                <a:lnTo>
                  <a:pt x="43200" y="0"/>
                </a:lnTo>
                <a:lnTo>
                  <a:pt x="3874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1" name="Shape 1102"/>
          <p:cNvSpPr>
            <a:spLocks noGrp="1" noChangeArrowheads="1"/>
          </p:cNvSpPr>
          <p:nvPr userDrawn="1"/>
        </p:nvSpPr>
        <p:spPr bwMode="auto">
          <a:xfrm>
            <a:off x="8400255" y="3356809"/>
            <a:ext cx="190499" cy="145245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0"/>
                </a:moveTo>
                <a:lnTo>
                  <a:pt x="43200" y="43200"/>
                </a:lnTo>
                <a:lnTo>
                  <a:pt x="0" y="21623"/>
                </a:lnTo>
                <a:lnTo>
                  <a:pt x="43200" y="0"/>
                </a:lnTo>
              </a:path>
            </a:pathLst>
          </a:custGeom>
          <a:solidFill>
            <a:srgbClr val="FFFFFF"/>
          </a:solidFill>
          <a:ln w="9524" cap="rnd">
            <a:solidFill>
              <a:srgbClr val="000000"/>
            </a:solidFill>
            <a:bevel/>
            <a:headEnd/>
            <a:tailEnd/>
          </a:ln>
        </p:spPr>
      </p:sp>
      <p:sp>
        <p:nvSpPr>
          <p:cNvPr id="19" name="Text Placeholder 4"/>
          <p:cNvSpPr>
            <a:spLocks noGrp="1"/>
          </p:cNvSpPr>
          <p:nvPr>
            <p:ph type="subTitle" idx="1"/>
          </p:nvPr>
        </p:nvSpPr>
        <p:spPr bwMode="auto">
          <a:xfrm>
            <a:off x="8881393" y="2597939"/>
            <a:ext cx="2974883" cy="166158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171450" indent="-171450" algn="l">
              <a:buFont typeface="Arial"/>
              <a:buChar char="•"/>
              <a:defRPr sz="2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/>
              <a:t>Образец подзаголовка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23395" y="2569090"/>
            <a:ext cx="7383251" cy="165402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/>
              <a:t>Образец заголовка</a:t>
            </a:r>
          </a:p>
        </p:txBody>
      </p:sp>
      <p:sp>
        <p:nvSpPr>
          <p:cNvPr id="11" name="Дата 10"/>
          <p:cNvSpPr>
            <a:spLocks noGrp="1"/>
          </p:cNvSpPr>
          <p:nvPr>
            <p:ph type="dt" sz="half" idx="15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>22.01.2025</a:t>
            </a:fld>
            <a:endParaRPr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6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7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/>
              <a:t>Образец текста</a:t>
            </a:r>
          </a:p>
          <a:p>
            <a:pPr lvl="1">
              <a:defRPr/>
            </a:pPr>
            <a:r>
              <a:rPr/>
              <a:t>Второй уровень</a:t>
            </a:r>
          </a:p>
          <a:p>
            <a:pPr lvl="2">
              <a:defRPr/>
            </a:pPr>
            <a:r>
              <a:rPr/>
              <a:t>Третий уровень</a:t>
            </a:r>
          </a:p>
          <a:p>
            <a:pPr lvl="3">
              <a:defRPr/>
            </a:pPr>
            <a:r>
              <a:rPr/>
              <a:t>Четвертый уровень</a:t>
            </a:r>
          </a:p>
          <a:p>
            <a:pPr lvl="4">
              <a:defRPr/>
            </a:pPr>
            <a:r>
              <a:rPr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>22.01.2025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839199" y="274642"/>
            <a:ext cx="2743200" cy="5835649"/>
          </a:xfrm>
        </p:spPr>
        <p:txBody>
          <a:bodyPr vert="eaVert"/>
          <a:lstStyle/>
          <a:p>
            <a:pPr>
              <a:defRPr/>
            </a:pPr>
            <a:r>
              <a:rPr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609599" y="274642"/>
            <a:ext cx="8026399" cy="5835649"/>
          </a:xfrm>
        </p:spPr>
        <p:txBody>
          <a:bodyPr vert="eaVert"/>
          <a:lstStyle/>
          <a:p>
            <a:pPr lvl="0">
              <a:defRPr/>
            </a:pPr>
            <a:r>
              <a:rPr/>
              <a:t>Образец текста</a:t>
            </a:r>
          </a:p>
          <a:p>
            <a:pPr lvl="1">
              <a:defRPr/>
            </a:pPr>
            <a:r>
              <a:rPr/>
              <a:t>Второй уровень</a:t>
            </a:r>
          </a:p>
          <a:p>
            <a:pPr lvl="2">
              <a:defRPr/>
            </a:pPr>
            <a:r>
              <a:rPr/>
              <a:t>Третий уровень</a:t>
            </a:r>
          </a:p>
          <a:p>
            <a:pPr lvl="3">
              <a:defRPr/>
            </a:pPr>
            <a:r>
              <a:rPr/>
              <a:t>Четвертый уровень</a:t>
            </a:r>
          </a:p>
          <a:p>
            <a:pPr lvl="4">
              <a:defRPr/>
            </a:pPr>
            <a:r>
              <a:rPr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>22.01.2025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Образец текста</a:t>
            </a:r>
          </a:p>
          <a:p>
            <a:pPr lvl="1">
              <a:defRPr/>
            </a:pPr>
            <a:r>
              <a:rPr/>
              <a:t>Второй уровень</a:t>
            </a:r>
          </a:p>
          <a:p>
            <a:pPr lvl="2">
              <a:defRPr/>
            </a:pPr>
            <a:r>
              <a:rPr/>
              <a:t>Третий уровень</a:t>
            </a:r>
          </a:p>
          <a:p>
            <a:pPr lvl="3">
              <a:defRPr/>
            </a:pPr>
            <a:r>
              <a:rPr/>
              <a:t>Четвертый уровень</a:t>
            </a:r>
          </a:p>
          <a:p>
            <a:pPr lvl="4">
              <a:defRPr/>
            </a:pPr>
            <a:r>
              <a:rPr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>22.01.2025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963083" y="4406904"/>
            <a:ext cx="10363199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963083" y="2906717"/>
            <a:ext cx="10363199" cy="150018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>22.01.2025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15413" y="1595438"/>
            <a:ext cx="5178986" cy="45148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/>
              <a:t>Образец текста</a:t>
            </a:r>
          </a:p>
          <a:p>
            <a:pPr lvl="1">
              <a:defRPr/>
            </a:pPr>
            <a:r>
              <a:rPr/>
              <a:t>Второй уровень</a:t>
            </a:r>
          </a:p>
          <a:p>
            <a:pPr lvl="2">
              <a:defRPr/>
            </a:pPr>
            <a:r>
              <a:rPr/>
              <a:t>Третий уровень</a:t>
            </a:r>
          </a:p>
          <a:p>
            <a:pPr lvl="3">
              <a:defRPr/>
            </a:pPr>
            <a:r>
              <a:rPr/>
              <a:t>Четвертый уровень</a:t>
            </a:r>
          </a:p>
          <a:p>
            <a:pPr lvl="4">
              <a:defRPr/>
            </a:pPr>
            <a:r>
              <a:rPr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97599" y="1595438"/>
            <a:ext cx="5178986" cy="45148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/>
              <a:t>Образец текста</a:t>
            </a:r>
          </a:p>
          <a:p>
            <a:pPr lvl="1">
              <a:defRPr/>
            </a:pPr>
            <a:r>
              <a:rPr/>
              <a:t>Второй уровень</a:t>
            </a:r>
          </a:p>
          <a:p>
            <a:pPr lvl="2">
              <a:defRPr/>
            </a:pPr>
            <a:r>
              <a:rPr/>
              <a:t>Третий уровень</a:t>
            </a:r>
          </a:p>
          <a:p>
            <a:pPr lvl="3">
              <a:defRPr/>
            </a:pPr>
            <a:r>
              <a:rPr/>
              <a:t>Четвертый уровень</a:t>
            </a:r>
          </a:p>
          <a:p>
            <a:pPr lvl="4">
              <a:defRPr/>
            </a:pPr>
            <a:r>
              <a:rPr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>22.01.2025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t>‹#›</a:t>
            </a:fld>
            <a:endParaRPr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15413" y="1535113"/>
            <a:ext cx="5181103" cy="639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15413" y="2174874"/>
            <a:ext cx="518110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/>
              <a:t>Образец текста</a:t>
            </a:r>
          </a:p>
          <a:p>
            <a:pPr lvl="1">
              <a:defRPr/>
            </a:pPr>
            <a:r>
              <a:rPr/>
              <a:t>Второй уровень</a:t>
            </a:r>
          </a:p>
          <a:p>
            <a:pPr lvl="2">
              <a:defRPr/>
            </a:pPr>
            <a:r>
              <a:rPr/>
              <a:t>Третий уровень</a:t>
            </a:r>
          </a:p>
          <a:p>
            <a:pPr lvl="3">
              <a:defRPr/>
            </a:pPr>
            <a:r>
              <a:rPr/>
              <a:t>Четвертый уровень</a:t>
            </a:r>
          </a:p>
          <a:p>
            <a:pPr lvl="4">
              <a:defRPr/>
            </a:pPr>
            <a:r>
              <a:rPr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93377" y="1535113"/>
            <a:ext cx="5183210" cy="639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93377" y="2174874"/>
            <a:ext cx="518321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/>
              <a:t>Образец текста</a:t>
            </a:r>
          </a:p>
          <a:p>
            <a:pPr lvl="1">
              <a:defRPr/>
            </a:pPr>
            <a:r>
              <a:rPr/>
              <a:t>Второй уровень</a:t>
            </a:r>
          </a:p>
          <a:p>
            <a:pPr lvl="2">
              <a:defRPr/>
            </a:pPr>
            <a:r>
              <a:rPr/>
              <a:t>Третий уровень</a:t>
            </a:r>
          </a:p>
          <a:p>
            <a:pPr lvl="3">
              <a:defRPr/>
            </a:pPr>
            <a:r>
              <a:rPr/>
              <a:t>Четвертый уровень</a:t>
            </a:r>
          </a:p>
          <a:p>
            <a:pPr lvl="4">
              <a:defRPr/>
            </a:pPr>
            <a:r>
              <a:rPr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>22.01.2025</a:t>
            </a:fld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t>‹#›</a:t>
            </a:fld>
            <a:endParaRPr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>22.01.2025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>22.01.2025</a:t>
            </a:fld>
            <a:endParaRPr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10" y="273054"/>
            <a:ext cx="4011084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4766732" y="273050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/>
              <a:t>Образец текста</a:t>
            </a:r>
          </a:p>
          <a:p>
            <a:pPr lvl="1">
              <a:defRPr/>
            </a:pPr>
            <a:r>
              <a:rPr/>
              <a:t>Второй уровень</a:t>
            </a:r>
          </a:p>
          <a:p>
            <a:pPr lvl="2">
              <a:defRPr/>
            </a:pPr>
            <a:r>
              <a:rPr/>
              <a:t>Третий уровень</a:t>
            </a:r>
          </a:p>
          <a:p>
            <a:pPr lvl="3">
              <a:defRPr/>
            </a:pPr>
            <a:r>
              <a:rPr/>
              <a:t>Четвертый уровень</a:t>
            </a:r>
          </a:p>
          <a:p>
            <a:pPr lvl="4">
              <a:defRPr/>
            </a:pPr>
            <a:r>
              <a:rPr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609610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>22.01.2025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15413" y="4800603"/>
            <a:ext cx="1056117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815413" y="612778"/>
            <a:ext cx="10561173" cy="41147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15413" y="5367337"/>
            <a:ext cx="1056117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>22.01.2025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Shape 1100"/>
          <p:cNvSpPr>
            <a:spLocks noGrp="1" noChangeArrowheads="1"/>
          </p:cNvSpPr>
          <p:nvPr userDrawn="1"/>
        </p:nvSpPr>
        <p:spPr bwMode="auto">
          <a:xfrm>
            <a:off x="3669" y="270"/>
            <a:ext cx="12184661" cy="6857460"/>
          </a:xfrm>
          <a:custGeom>
            <a:avLst/>
            <a:gdLst>
              <a:gd name="connsiteX0" fmla="*/ 43199 w 43199"/>
              <a:gd name="connsiteY0" fmla="*/ 23405 h 43200"/>
              <a:gd name="connsiteX1" fmla="*/ 43199 w 43199"/>
              <a:gd name="connsiteY1" fmla="*/ 23405 h 43200"/>
              <a:gd name="connsiteX2" fmla="*/ 41239 w 43199"/>
              <a:gd name="connsiteY2" fmla="*/ 21600 h 43200"/>
              <a:gd name="connsiteX3" fmla="*/ 43199 w 43199"/>
              <a:gd name="connsiteY3" fmla="*/ 19794 h 43200"/>
              <a:gd name="connsiteX4" fmla="*/ 43199 w 43199"/>
              <a:gd name="connsiteY4" fmla="*/ 19794 h 43200"/>
              <a:gd name="connsiteX5" fmla="*/ 43174 w 43199"/>
              <a:gd name="connsiteY5" fmla="*/ 19794 h 43200"/>
              <a:gd name="connsiteX6" fmla="*/ 43174 w 43199"/>
              <a:gd name="connsiteY6" fmla="*/ 0 h 43200"/>
              <a:gd name="connsiteX7" fmla="*/ 0 w 43199"/>
              <a:gd name="connsiteY7" fmla="*/ 0 h 43200"/>
              <a:gd name="connsiteX8" fmla="*/ 0 w 43199"/>
              <a:gd name="connsiteY8" fmla="*/ 43200 h 43200"/>
              <a:gd name="connsiteX9" fmla="*/ 43174 w 43199"/>
              <a:gd name="connsiteY9" fmla="*/ 43200 h 43200"/>
              <a:gd name="connsiteX10" fmla="*/ 43174 w 43199"/>
              <a:gd name="connsiteY10" fmla="*/ 23405 h 43200"/>
              <a:gd name="connsiteX11" fmla="*/ 43174 w 43199"/>
              <a:gd name="connsiteY11" fmla="*/ 23405 h 43200"/>
              <a:gd name="connsiteX12" fmla="*/ 43199 w 43199"/>
              <a:gd name="connsiteY12" fmla="*/ 23405 h 43200"/>
              <a:gd name="connsiteX0" fmla="*/ 43199 w 43199"/>
              <a:gd name="connsiteY0" fmla="*/ 23405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19794 h 43200"/>
              <a:gd name="connsiteX5" fmla="*/ 43174 w 43199"/>
              <a:gd name="connsiteY5" fmla="*/ 0 h 43200"/>
              <a:gd name="connsiteX6" fmla="*/ 0 w 43199"/>
              <a:gd name="connsiteY6" fmla="*/ 0 h 43200"/>
              <a:gd name="connsiteX7" fmla="*/ 0 w 43199"/>
              <a:gd name="connsiteY7" fmla="*/ 43200 h 43200"/>
              <a:gd name="connsiteX8" fmla="*/ 43174 w 43199"/>
              <a:gd name="connsiteY8" fmla="*/ 43200 h 43200"/>
              <a:gd name="connsiteX9" fmla="*/ 43174 w 43199"/>
              <a:gd name="connsiteY9" fmla="*/ 23405 h 43200"/>
              <a:gd name="connsiteX10" fmla="*/ 43174 w 43199"/>
              <a:gd name="connsiteY10" fmla="*/ 23405 h 43200"/>
              <a:gd name="connsiteX11" fmla="*/ 43199 w 43199"/>
              <a:gd name="connsiteY11" fmla="*/ 23405 h 43200"/>
              <a:gd name="connsiteX0" fmla="*/ 43174 w 43199"/>
              <a:gd name="connsiteY0" fmla="*/ 23405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19794 h 43200"/>
              <a:gd name="connsiteX5" fmla="*/ 43174 w 43199"/>
              <a:gd name="connsiteY5" fmla="*/ 0 h 43200"/>
              <a:gd name="connsiteX6" fmla="*/ 0 w 43199"/>
              <a:gd name="connsiteY6" fmla="*/ 0 h 43200"/>
              <a:gd name="connsiteX7" fmla="*/ 0 w 43199"/>
              <a:gd name="connsiteY7" fmla="*/ 43200 h 43200"/>
              <a:gd name="connsiteX8" fmla="*/ 43174 w 43199"/>
              <a:gd name="connsiteY8" fmla="*/ 43200 h 43200"/>
              <a:gd name="connsiteX9" fmla="*/ 43174 w 43199"/>
              <a:gd name="connsiteY9" fmla="*/ 23405 h 43200"/>
              <a:gd name="connsiteX10" fmla="*/ 43174 w 43199"/>
              <a:gd name="connsiteY10" fmla="*/ 23405 h 43200"/>
              <a:gd name="connsiteX0" fmla="*/ 43174 w 43199"/>
              <a:gd name="connsiteY0" fmla="*/ 23405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0 h 43200"/>
              <a:gd name="connsiteX5" fmla="*/ 0 w 43199"/>
              <a:gd name="connsiteY5" fmla="*/ 0 h 43200"/>
              <a:gd name="connsiteX6" fmla="*/ 0 w 43199"/>
              <a:gd name="connsiteY6" fmla="*/ 43200 h 43200"/>
              <a:gd name="connsiteX7" fmla="*/ 43174 w 43199"/>
              <a:gd name="connsiteY7" fmla="*/ 43200 h 43200"/>
              <a:gd name="connsiteX8" fmla="*/ 43174 w 43199"/>
              <a:gd name="connsiteY8" fmla="*/ 23405 h 43200"/>
              <a:gd name="connsiteX9" fmla="*/ 43174 w 43199"/>
              <a:gd name="connsiteY9" fmla="*/ 23405 h 43200"/>
              <a:gd name="connsiteX0" fmla="*/ 43174 w 43199"/>
              <a:gd name="connsiteY0" fmla="*/ 23405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0 h 43200"/>
              <a:gd name="connsiteX5" fmla="*/ 0 w 43199"/>
              <a:gd name="connsiteY5" fmla="*/ 0 h 43200"/>
              <a:gd name="connsiteX6" fmla="*/ 0 w 43199"/>
              <a:gd name="connsiteY6" fmla="*/ 43200 h 43200"/>
              <a:gd name="connsiteX7" fmla="*/ 43174 w 43199"/>
              <a:gd name="connsiteY7" fmla="*/ 43200 h 43200"/>
              <a:gd name="connsiteX8" fmla="*/ 43174 w 43199"/>
              <a:gd name="connsiteY8" fmla="*/ 23405 h 43200"/>
              <a:gd name="connsiteX0" fmla="*/ 43174 w 43199"/>
              <a:gd name="connsiteY0" fmla="*/ 43200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0 h 43200"/>
              <a:gd name="connsiteX5" fmla="*/ 0 w 43199"/>
              <a:gd name="connsiteY5" fmla="*/ 0 h 43200"/>
              <a:gd name="connsiteX6" fmla="*/ 0 w 43199"/>
              <a:gd name="connsiteY6" fmla="*/ 43200 h 43200"/>
              <a:gd name="connsiteX7" fmla="*/ 43174 w 43199"/>
              <a:gd name="connsiteY7" fmla="*/ 43200 h 43200"/>
              <a:gd name="connsiteX0" fmla="*/ 43174 w 43199"/>
              <a:gd name="connsiteY0" fmla="*/ 43200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74 w 43199"/>
              <a:gd name="connsiteY3" fmla="*/ 0 h 43200"/>
              <a:gd name="connsiteX4" fmla="*/ 0 w 43199"/>
              <a:gd name="connsiteY4" fmla="*/ 0 h 43200"/>
              <a:gd name="connsiteX5" fmla="*/ 0 w 43199"/>
              <a:gd name="connsiteY5" fmla="*/ 43200 h 43200"/>
              <a:gd name="connsiteX6" fmla="*/ 43174 w 43199"/>
              <a:gd name="connsiteY6" fmla="*/ 43200 h 43200"/>
              <a:gd name="connsiteX0" fmla="*/ 43174 w 46380"/>
              <a:gd name="connsiteY0" fmla="*/ 43200 h 43200"/>
              <a:gd name="connsiteX1" fmla="*/ 43199 w 46380"/>
              <a:gd name="connsiteY1" fmla="*/ 19794 h 43200"/>
              <a:gd name="connsiteX2" fmla="*/ 43174 w 46380"/>
              <a:gd name="connsiteY2" fmla="*/ 0 h 43200"/>
              <a:gd name="connsiteX3" fmla="*/ 0 w 46380"/>
              <a:gd name="connsiteY3" fmla="*/ 0 h 43200"/>
              <a:gd name="connsiteX4" fmla="*/ 0 w 46380"/>
              <a:gd name="connsiteY4" fmla="*/ 43200 h 43200"/>
              <a:gd name="connsiteX5" fmla="*/ 43174 w 46380"/>
              <a:gd name="connsiteY5" fmla="*/ 43200 h 43200"/>
              <a:gd name="connsiteX0" fmla="*/ 43174 w 43199"/>
              <a:gd name="connsiteY0" fmla="*/ 43200 h 43200"/>
              <a:gd name="connsiteX1" fmla="*/ 43199 w 43199"/>
              <a:gd name="connsiteY1" fmla="*/ 19794 h 43200"/>
              <a:gd name="connsiteX2" fmla="*/ 43174 w 43199"/>
              <a:gd name="connsiteY2" fmla="*/ 0 h 43200"/>
              <a:gd name="connsiteX3" fmla="*/ 0 w 43199"/>
              <a:gd name="connsiteY3" fmla="*/ 0 h 43200"/>
              <a:gd name="connsiteX4" fmla="*/ 0 w 43199"/>
              <a:gd name="connsiteY4" fmla="*/ 43200 h 43200"/>
              <a:gd name="connsiteX5" fmla="*/ 43174 w 43199"/>
              <a:gd name="connsiteY5" fmla="*/ 43200 h 43200"/>
              <a:gd name="connsiteX0" fmla="*/ 43174 w 43174"/>
              <a:gd name="connsiteY0" fmla="*/ 43200 h 43200"/>
              <a:gd name="connsiteX1" fmla="*/ 43174 w 43174"/>
              <a:gd name="connsiteY1" fmla="*/ 0 h 43200"/>
              <a:gd name="connsiteX2" fmla="*/ 0 w 43174"/>
              <a:gd name="connsiteY2" fmla="*/ 0 h 43200"/>
              <a:gd name="connsiteX3" fmla="*/ 0 w 43174"/>
              <a:gd name="connsiteY3" fmla="*/ 43200 h 43200"/>
              <a:gd name="connsiteX4" fmla="*/ 43174 w 43174"/>
              <a:gd name="connsiteY4" fmla="*/ 43200 h 43200"/>
              <a:gd name="connsiteX0" fmla="*/ 43174 w 43174"/>
              <a:gd name="connsiteY0" fmla="*/ 43200 h 43200"/>
              <a:gd name="connsiteX1" fmla="*/ 43174 w 43174"/>
              <a:gd name="connsiteY1" fmla="*/ 0 h 43200"/>
              <a:gd name="connsiteX2" fmla="*/ 0 w 43174"/>
              <a:gd name="connsiteY2" fmla="*/ 0 h 43200"/>
              <a:gd name="connsiteX3" fmla="*/ 0 w 43174"/>
              <a:gd name="connsiteY3" fmla="*/ 43200 h 43200"/>
              <a:gd name="connsiteX4" fmla="*/ 43174 w 43174"/>
              <a:gd name="connsiteY4" fmla="*/ 43200 h 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74" h="43200" stroke="0" extrusionOk="0">
                <a:moveTo>
                  <a:pt x="43174" y="43200"/>
                </a:moveTo>
                <a:lnTo>
                  <a:pt x="43174" y="0"/>
                </a:lnTo>
                <a:lnTo>
                  <a:pt x="0" y="0"/>
                </a:lnTo>
                <a:lnTo>
                  <a:pt x="0" y="43200"/>
                </a:lnTo>
                <a:lnTo>
                  <a:pt x="43174" y="432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8" name="Shape 1103"/>
          <p:cNvSpPr>
            <a:spLocks noGrp="1" noChangeArrowheads="1"/>
          </p:cNvSpPr>
          <p:nvPr userDrawn="1"/>
        </p:nvSpPr>
        <p:spPr bwMode="auto">
          <a:xfrm>
            <a:off x="183165" y="101751"/>
            <a:ext cx="7789614" cy="585789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199" y="21599"/>
                </a:moveTo>
                <a:lnTo>
                  <a:pt x="43199" y="21599"/>
                </a:lnTo>
                <a:lnTo>
                  <a:pt x="43199" y="21599"/>
                </a:lnTo>
                <a:cubicBezTo>
                  <a:pt x="43199" y="21599"/>
                  <a:pt x="43199" y="21599"/>
                  <a:pt x="43199" y="21599"/>
                </a:cubicBezTo>
                <a:lnTo>
                  <a:pt x="43199" y="21599"/>
                </a:lnTo>
                <a:lnTo>
                  <a:pt x="43199" y="21599"/>
                </a:lnTo>
                <a:cubicBezTo>
                  <a:pt x="43199" y="33449"/>
                  <a:pt x="33448" y="43199"/>
                  <a:pt x="21600" y="43199"/>
                </a:cubicBezTo>
                <a:lnTo>
                  <a:pt x="21600" y="43199"/>
                </a:lnTo>
                <a:cubicBezTo>
                  <a:pt x="9749" y="43199"/>
                  <a:pt x="0" y="33449"/>
                  <a:pt x="0" y="21599"/>
                </a:cubicBezTo>
                <a:lnTo>
                  <a:pt x="0" y="21599"/>
                </a:lnTo>
                <a:cubicBezTo>
                  <a:pt x="0" y="9750"/>
                  <a:pt x="9749" y="0"/>
                  <a:pt x="21600" y="0"/>
                </a:cubicBezTo>
                <a:lnTo>
                  <a:pt x="21600" y="0"/>
                </a:lnTo>
                <a:cubicBezTo>
                  <a:pt x="33448" y="0"/>
                  <a:pt x="43199" y="9750"/>
                  <a:pt x="43199" y="21599"/>
                </a:cubicBezTo>
              </a:path>
            </a:pathLst>
          </a:custGeom>
          <a:solidFill>
            <a:srgbClr val="FFFFFF">
              <a:alpha val="1568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9" name="Shape 1104"/>
          <p:cNvSpPr>
            <a:spLocks noGrp="1" noChangeArrowheads="1"/>
          </p:cNvSpPr>
          <p:nvPr userDrawn="1"/>
        </p:nvSpPr>
        <p:spPr bwMode="auto">
          <a:xfrm>
            <a:off x="244971" y="130323"/>
            <a:ext cx="7610403" cy="572343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50" y="43200"/>
                  <a:pt x="21600" y="43200"/>
                </a:cubicBezTo>
                <a:lnTo>
                  <a:pt x="21600" y="43200"/>
                </a:lnTo>
                <a:cubicBezTo>
                  <a:pt x="9749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1"/>
                  <a:pt x="9749" y="0"/>
                  <a:pt x="21600" y="0"/>
                </a:cubicBezTo>
                <a:lnTo>
                  <a:pt x="21600" y="0"/>
                </a:lnTo>
                <a:cubicBezTo>
                  <a:pt x="33450" y="0"/>
                  <a:pt x="43200" y="9750"/>
                  <a:pt x="43200" y="21600"/>
                </a:cubicBezTo>
              </a:path>
            </a:pathLst>
          </a:custGeom>
          <a:solidFill>
            <a:srgbClr val="FFFFFF">
              <a:alpha val="3137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0" name="Shape 1105"/>
          <p:cNvSpPr>
            <a:spLocks noGrp="1" noChangeArrowheads="1"/>
          </p:cNvSpPr>
          <p:nvPr userDrawn="1"/>
        </p:nvSpPr>
        <p:spPr bwMode="auto">
          <a:xfrm>
            <a:off x="306493" y="159054"/>
            <a:ext cx="7431757" cy="558883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50"/>
                  <a:pt x="33448" y="43200"/>
                  <a:pt x="21599" y="43200"/>
                </a:cubicBezTo>
                <a:lnTo>
                  <a:pt x="21599" y="43200"/>
                </a:lnTo>
                <a:cubicBezTo>
                  <a:pt x="9749" y="43200"/>
                  <a:pt x="0" y="33450"/>
                  <a:pt x="0" y="21599"/>
                </a:cubicBezTo>
                <a:lnTo>
                  <a:pt x="0" y="21599"/>
                </a:lnTo>
                <a:cubicBezTo>
                  <a:pt x="0" y="9750"/>
                  <a:pt x="9749" y="0"/>
                  <a:pt x="21599" y="0"/>
                </a:cubicBezTo>
                <a:lnTo>
                  <a:pt x="21599" y="0"/>
                </a:lnTo>
                <a:cubicBezTo>
                  <a:pt x="33448" y="0"/>
                  <a:pt x="43200" y="9750"/>
                  <a:pt x="43200" y="21599"/>
                </a:cubicBezTo>
              </a:path>
            </a:pathLst>
          </a:custGeom>
          <a:solidFill>
            <a:srgbClr val="FFFFFF">
              <a:alpha val="4705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1" name="Shape 1106"/>
          <p:cNvSpPr>
            <a:spLocks noGrp="1" noChangeArrowheads="1"/>
          </p:cNvSpPr>
          <p:nvPr userDrawn="1"/>
        </p:nvSpPr>
        <p:spPr bwMode="auto">
          <a:xfrm>
            <a:off x="368021" y="187787"/>
            <a:ext cx="7252827" cy="545437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7"/>
                  <a:pt x="33450" y="43200"/>
                  <a:pt x="21600" y="43200"/>
                </a:cubicBezTo>
                <a:lnTo>
                  <a:pt x="21600" y="43200"/>
                </a:lnTo>
                <a:cubicBezTo>
                  <a:pt x="9750" y="43200"/>
                  <a:pt x="0" y="33447"/>
                  <a:pt x="0" y="21599"/>
                </a:cubicBezTo>
                <a:lnTo>
                  <a:pt x="0" y="21599"/>
                </a:lnTo>
                <a:cubicBezTo>
                  <a:pt x="0" y="9749"/>
                  <a:pt x="9750" y="0"/>
                  <a:pt x="21600" y="0"/>
                </a:cubicBezTo>
                <a:lnTo>
                  <a:pt x="21600" y="0"/>
                </a:lnTo>
                <a:cubicBezTo>
                  <a:pt x="33450" y="0"/>
                  <a:pt x="43200" y="9749"/>
                  <a:pt x="43200" y="21599"/>
                </a:cubicBezTo>
              </a:path>
            </a:pathLst>
          </a:custGeom>
          <a:solidFill>
            <a:srgbClr val="FFFFFF">
              <a:alpha val="6274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2" name="Shape 1107"/>
          <p:cNvSpPr>
            <a:spLocks noGrp="1" noChangeArrowheads="1"/>
          </p:cNvSpPr>
          <p:nvPr userDrawn="1"/>
        </p:nvSpPr>
        <p:spPr bwMode="auto">
          <a:xfrm>
            <a:off x="429541" y="216360"/>
            <a:ext cx="7074181" cy="531992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8"/>
                  <a:pt x="33448" y="43200"/>
                  <a:pt x="21600" y="43200"/>
                </a:cubicBezTo>
                <a:lnTo>
                  <a:pt x="21600" y="43200"/>
                </a:lnTo>
                <a:cubicBezTo>
                  <a:pt x="9751" y="43200"/>
                  <a:pt x="0" y="33448"/>
                  <a:pt x="0" y="21599"/>
                </a:cubicBezTo>
                <a:lnTo>
                  <a:pt x="0" y="21599"/>
                </a:lnTo>
                <a:cubicBezTo>
                  <a:pt x="0" y="9751"/>
                  <a:pt x="9751" y="0"/>
                  <a:pt x="21600" y="0"/>
                </a:cubicBezTo>
                <a:lnTo>
                  <a:pt x="21600" y="0"/>
                </a:lnTo>
                <a:cubicBezTo>
                  <a:pt x="33448" y="0"/>
                  <a:pt x="43200" y="9751"/>
                  <a:pt x="43200" y="21599"/>
                </a:cubicBezTo>
              </a:path>
            </a:pathLst>
          </a:custGeom>
          <a:solidFill>
            <a:srgbClr val="FFFFFF">
              <a:alpha val="7843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3" name="Shape 1108"/>
          <p:cNvSpPr>
            <a:spLocks noGrp="1" noChangeArrowheads="1"/>
          </p:cNvSpPr>
          <p:nvPr userDrawn="1"/>
        </p:nvSpPr>
        <p:spPr bwMode="auto">
          <a:xfrm>
            <a:off x="491347" y="245090"/>
            <a:ext cx="6894970" cy="518531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49" y="43200"/>
                  <a:pt x="21599" y="43200"/>
                </a:cubicBezTo>
                <a:lnTo>
                  <a:pt x="21599" y="43200"/>
                </a:lnTo>
                <a:cubicBezTo>
                  <a:pt x="9750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0"/>
                  <a:pt x="9750" y="0"/>
                  <a:pt x="21599" y="0"/>
                </a:cubicBezTo>
                <a:lnTo>
                  <a:pt x="21599" y="0"/>
                </a:lnTo>
                <a:cubicBezTo>
                  <a:pt x="33449" y="0"/>
                  <a:pt x="43200" y="9750"/>
                  <a:pt x="43200" y="21600"/>
                </a:cubicBezTo>
              </a:path>
            </a:pathLst>
          </a:custGeom>
          <a:solidFill>
            <a:srgbClr val="FFFFFF">
              <a:alpha val="9411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4" name="Shape 1109"/>
          <p:cNvSpPr>
            <a:spLocks noGrp="1" noChangeArrowheads="1"/>
          </p:cNvSpPr>
          <p:nvPr userDrawn="1"/>
        </p:nvSpPr>
        <p:spPr bwMode="auto">
          <a:xfrm>
            <a:off x="552877" y="273821"/>
            <a:ext cx="6716041" cy="505071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8"/>
                  <a:pt x="33449" y="43199"/>
                  <a:pt x="21600" y="43199"/>
                </a:cubicBezTo>
                <a:lnTo>
                  <a:pt x="21600" y="43199"/>
                </a:lnTo>
                <a:cubicBezTo>
                  <a:pt x="9750" y="43199"/>
                  <a:pt x="0" y="33448"/>
                  <a:pt x="0" y="21600"/>
                </a:cubicBezTo>
                <a:lnTo>
                  <a:pt x="0" y="21600"/>
                </a:lnTo>
                <a:cubicBezTo>
                  <a:pt x="0" y="9748"/>
                  <a:pt x="9750" y="0"/>
                  <a:pt x="21600" y="0"/>
                </a:cubicBezTo>
                <a:lnTo>
                  <a:pt x="21600" y="0"/>
                </a:lnTo>
                <a:cubicBezTo>
                  <a:pt x="33449" y="0"/>
                  <a:pt x="43200" y="9748"/>
                  <a:pt x="43200" y="21600"/>
                </a:cubicBezTo>
              </a:path>
            </a:pathLst>
          </a:custGeom>
          <a:solidFill>
            <a:srgbClr val="FFFFFF">
              <a:alpha val="10980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5" name="Shape 1110"/>
          <p:cNvSpPr>
            <a:spLocks noGrp="1" noChangeArrowheads="1"/>
          </p:cNvSpPr>
          <p:nvPr userDrawn="1"/>
        </p:nvSpPr>
        <p:spPr bwMode="auto">
          <a:xfrm>
            <a:off x="614397" y="302395"/>
            <a:ext cx="6537394" cy="491625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199" y="21600"/>
                </a:moveTo>
                <a:lnTo>
                  <a:pt x="43199" y="21600"/>
                </a:lnTo>
                <a:lnTo>
                  <a:pt x="43199" y="21600"/>
                </a:lnTo>
                <a:cubicBezTo>
                  <a:pt x="43199" y="21600"/>
                  <a:pt x="43199" y="21600"/>
                  <a:pt x="43199" y="21600"/>
                </a:cubicBezTo>
                <a:lnTo>
                  <a:pt x="43199" y="21600"/>
                </a:lnTo>
                <a:lnTo>
                  <a:pt x="43199" y="21600"/>
                </a:lnTo>
                <a:cubicBezTo>
                  <a:pt x="43199" y="33449"/>
                  <a:pt x="33449" y="43200"/>
                  <a:pt x="21600" y="43200"/>
                </a:cubicBezTo>
                <a:lnTo>
                  <a:pt x="21600" y="43200"/>
                </a:lnTo>
                <a:cubicBezTo>
                  <a:pt x="9750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1"/>
                  <a:pt x="9750" y="0"/>
                  <a:pt x="21600" y="0"/>
                </a:cubicBezTo>
                <a:lnTo>
                  <a:pt x="21600" y="0"/>
                </a:lnTo>
                <a:cubicBezTo>
                  <a:pt x="33449" y="0"/>
                  <a:pt x="43199" y="9751"/>
                  <a:pt x="43199" y="21600"/>
                </a:cubicBezTo>
              </a:path>
            </a:pathLst>
          </a:custGeom>
          <a:solidFill>
            <a:srgbClr val="FFFFFF">
              <a:alpha val="1254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6" name="Shape 1111"/>
          <p:cNvSpPr>
            <a:spLocks noGrp="1" noChangeArrowheads="1"/>
          </p:cNvSpPr>
          <p:nvPr userDrawn="1"/>
        </p:nvSpPr>
        <p:spPr bwMode="auto">
          <a:xfrm>
            <a:off x="676203" y="331128"/>
            <a:ext cx="6358183" cy="478165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199" y="21600"/>
                </a:moveTo>
                <a:lnTo>
                  <a:pt x="43199" y="21600"/>
                </a:lnTo>
                <a:lnTo>
                  <a:pt x="43199" y="21600"/>
                </a:lnTo>
                <a:cubicBezTo>
                  <a:pt x="43199" y="21600"/>
                  <a:pt x="43199" y="21600"/>
                  <a:pt x="43199" y="21600"/>
                </a:cubicBezTo>
                <a:lnTo>
                  <a:pt x="43199" y="21600"/>
                </a:lnTo>
                <a:lnTo>
                  <a:pt x="43199" y="21600"/>
                </a:lnTo>
                <a:cubicBezTo>
                  <a:pt x="43199" y="33449"/>
                  <a:pt x="33449" y="43199"/>
                  <a:pt x="21598" y="43199"/>
                </a:cubicBezTo>
                <a:lnTo>
                  <a:pt x="21598" y="43199"/>
                </a:lnTo>
                <a:cubicBezTo>
                  <a:pt x="9750" y="43199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0"/>
                  <a:pt x="9750" y="0"/>
                  <a:pt x="21598" y="0"/>
                </a:cubicBezTo>
                <a:lnTo>
                  <a:pt x="21598" y="0"/>
                </a:lnTo>
                <a:cubicBezTo>
                  <a:pt x="33449" y="0"/>
                  <a:pt x="43199" y="9750"/>
                  <a:pt x="43199" y="21600"/>
                </a:cubicBezTo>
              </a:path>
            </a:pathLst>
          </a:custGeom>
          <a:solidFill>
            <a:srgbClr val="FFFFFF">
              <a:alpha val="14117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7" name="Shape 1112"/>
          <p:cNvSpPr>
            <a:spLocks noGrp="1" noChangeArrowheads="1"/>
          </p:cNvSpPr>
          <p:nvPr userDrawn="1"/>
        </p:nvSpPr>
        <p:spPr bwMode="auto">
          <a:xfrm>
            <a:off x="737731" y="359857"/>
            <a:ext cx="6179254" cy="464703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48" y="43199"/>
                  <a:pt x="21599" y="43199"/>
                </a:cubicBezTo>
                <a:lnTo>
                  <a:pt x="21599" y="43199"/>
                </a:lnTo>
                <a:cubicBezTo>
                  <a:pt x="9750" y="43199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1"/>
                  <a:pt x="9750" y="0"/>
                  <a:pt x="21599" y="0"/>
                </a:cubicBezTo>
                <a:lnTo>
                  <a:pt x="21599" y="0"/>
                </a:lnTo>
                <a:cubicBezTo>
                  <a:pt x="33448" y="0"/>
                  <a:pt x="43200" y="9751"/>
                  <a:pt x="43200" y="21599"/>
                </a:cubicBezTo>
              </a:path>
            </a:pathLst>
          </a:custGeom>
          <a:solidFill>
            <a:srgbClr val="FFFFFF">
              <a:alpha val="15686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8" name="Shape 1113"/>
          <p:cNvSpPr>
            <a:spLocks noGrp="1" noChangeArrowheads="1"/>
          </p:cNvSpPr>
          <p:nvPr userDrawn="1"/>
        </p:nvSpPr>
        <p:spPr bwMode="auto">
          <a:xfrm>
            <a:off x="799253" y="388590"/>
            <a:ext cx="6000607" cy="451243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9"/>
                  <a:pt x="33449" y="43200"/>
                  <a:pt x="21600" y="43200"/>
                </a:cubicBezTo>
                <a:lnTo>
                  <a:pt x="21600" y="43200"/>
                </a:lnTo>
                <a:cubicBezTo>
                  <a:pt x="9750" y="43200"/>
                  <a:pt x="0" y="33449"/>
                  <a:pt x="0" y="21599"/>
                </a:cubicBezTo>
                <a:lnTo>
                  <a:pt x="0" y="21599"/>
                </a:lnTo>
                <a:cubicBezTo>
                  <a:pt x="0" y="9749"/>
                  <a:pt x="9750" y="0"/>
                  <a:pt x="21600" y="0"/>
                </a:cubicBezTo>
                <a:lnTo>
                  <a:pt x="21600" y="0"/>
                </a:lnTo>
                <a:cubicBezTo>
                  <a:pt x="33449" y="0"/>
                  <a:pt x="43200" y="9749"/>
                  <a:pt x="43200" y="21599"/>
                </a:cubicBezTo>
              </a:path>
            </a:pathLst>
          </a:custGeom>
          <a:solidFill>
            <a:srgbClr val="FFFFFF">
              <a:alpha val="17647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9" name="Shape 1114"/>
          <p:cNvSpPr>
            <a:spLocks noGrp="1" noChangeArrowheads="1"/>
          </p:cNvSpPr>
          <p:nvPr userDrawn="1"/>
        </p:nvSpPr>
        <p:spPr bwMode="auto">
          <a:xfrm>
            <a:off x="860777" y="417163"/>
            <a:ext cx="5821679" cy="437797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49" y="43200"/>
                  <a:pt x="21599" y="43200"/>
                </a:cubicBezTo>
                <a:lnTo>
                  <a:pt x="21599" y="43200"/>
                </a:lnTo>
                <a:cubicBezTo>
                  <a:pt x="9750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0"/>
                  <a:pt x="9750" y="0"/>
                  <a:pt x="21599" y="0"/>
                </a:cubicBezTo>
                <a:lnTo>
                  <a:pt x="21599" y="0"/>
                </a:lnTo>
                <a:cubicBezTo>
                  <a:pt x="33449" y="0"/>
                  <a:pt x="43200" y="9750"/>
                  <a:pt x="43200" y="21600"/>
                </a:cubicBezTo>
              </a:path>
            </a:pathLst>
          </a:custGeom>
          <a:solidFill>
            <a:srgbClr val="FFFFFF">
              <a:alpha val="19215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0" name="Shape 1115"/>
          <p:cNvSpPr>
            <a:spLocks noGrp="1" noChangeArrowheads="1"/>
          </p:cNvSpPr>
          <p:nvPr userDrawn="1"/>
        </p:nvSpPr>
        <p:spPr bwMode="auto">
          <a:xfrm>
            <a:off x="922587" y="445894"/>
            <a:ext cx="5642750" cy="424352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9"/>
                  <a:pt x="33448" y="43200"/>
                  <a:pt x="21600" y="43200"/>
                </a:cubicBezTo>
                <a:lnTo>
                  <a:pt x="21600" y="43200"/>
                </a:lnTo>
                <a:cubicBezTo>
                  <a:pt x="9748" y="43200"/>
                  <a:pt x="0" y="33449"/>
                  <a:pt x="0" y="21599"/>
                </a:cubicBezTo>
                <a:lnTo>
                  <a:pt x="0" y="21599"/>
                </a:lnTo>
                <a:cubicBezTo>
                  <a:pt x="0" y="9750"/>
                  <a:pt x="9748" y="0"/>
                  <a:pt x="21600" y="0"/>
                </a:cubicBezTo>
                <a:lnTo>
                  <a:pt x="21600" y="0"/>
                </a:lnTo>
                <a:cubicBezTo>
                  <a:pt x="33448" y="0"/>
                  <a:pt x="43200" y="9750"/>
                  <a:pt x="43200" y="21599"/>
                </a:cubicBezTo>
              </a:path>
            </a:pathLst>
          </a:custGeom>
          <a:solidFill>
            <a:srgbClr val="FFFFFF">
              <a:alpha val="20784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1" name="Shape 1116"/>
          <p:cNvSpPr>
            <a:spLocks noGrp="1" noChangeArrowheads="1"/>
          </p:cNvSpPr>
          <p:nvPr userDrawn="1"/>
        </p:nvSpPr>
        <p:spPr bwMode="auto">
          <a:xfrm>
            <a:off x="984107" y="474624"/>
            <a:ext cx="5463821" cy="410891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199" y="21599"/>
                </a:moveTo>
                <a:lnTo>
                  <a:pt x="43199" y="21599"/>
                </a:lnTo>
                <a:lnTo>
                  <a:pt x="43199" y="21599"/>
                </a:lnTo>
                <a:cubicBezTo>
                  <a:pt x="43199" y="21599"/>
                  <a:pt x="43199" y="21599"/>
                  <a:pt x="43199" y="21599"/>
                </a:cubicBezTo>
                <a:lnTo>
                  <a:pt x="43199" y="21599"/>
                </a:lnTo>
                <a:lnTo>
                  <a:pt x="43199" y="21599"/>
                </a:lnTo>
                <a:cubicBezTo>
                  <a:pt x="43199" y="33448"/>
                  <a:pt x="33448" y="43200"/>
                  <a:pt x="21599" y="43200"/>
                </a:cubicBezTo>
                <a:lnTo>
                  <a:pt x="21599" y="43200"/>
                </a:lnTo>
                <a:cubicBezTo>
                  <a:pt x="9750" y="43200"/>
                  <a:pt x="0" y="33448"/>
                  <a:pt x="0" y="21599"/>
                </a:cubicBezTo>
                <a:lnTo>
                  <a:pt x="0" y="21599"/>
                </a:lnTo>
                <a:cubicBezTo>
                  <a:pt x="0" y="9749"/>
                  <a:pt x="9750" y="0"/>
                  <a:pt x="21599" y="0"/>
                </a:cubicBezTo>
                <a:lnTo>
                  <a:pt x="21599" y="0"/>
                </a:lnTo>
                <a:cubicBezTo>
                  <a:pt x="33448" y="0"/>
                  <a:pt x="43199" y="9749"/>
                  <a:pt x="43199" y="21599"/>
                </a:cubicBezTo>
              </a:path>
            </a:pathLst>
          </a:custGeom>
          <a:solidFill>
            <a:srgbClr val="FFFFFF">
              <a:alpha val="22352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2" name="Shape 1117"/>
          <p:cNvSpPr>
            <a:spLocks noGrp="1" noChangeArrowheads="1"/>
          </p:cNvSpPr>
          <p:nvPr userDrawn="1"/>
        </p:nvSpPr>
        <p:spPr bwMode="auto">
          <a:xfrm>
            <a:off x="1045633" y="503197"/>
            <a:ext cx="5284893" cy="397446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9"/>
                  <a:pt x="33450" y="43200"/>
                  <a:pt x="21599" y="43200"/>
                </a:cubicBezTo>
                <a:lnTo>
                  <a:pt x="21599" y="43200"/>
                </a:lnTo>
                <a:cubicBezTo>
                  <a:pt x="9751" y="43200"/>
                  <a:pt x="0" y="33449"/>
                  <a:pt x="0" y="21599"/>
                </a:cubicBezTo>
                <a:lnTo>
                  <a:pt x="0" y="21599"/>
                </a:lnTo>
                <a:cubicBezTo>
                  <a:pt x="0" y="9750"/>
                  <a:pt x="9751" y="0"/>
                  <a:pt x="21599" y="0"/>
                </a:cubicBezTo>
                <a:lnTo>
                  <a:pt x="21599" y="0"/>
                </a:lnTo>
                <a:cubicBezTo>
                  <a:pt x="33450" y="0"/>
                  <a:pt x="43200" y="9750"/>
                  <a:pt x="43200" y="21599"/>
                </a:cubicBezTo>
              </a:path>
            </a:pathLst>
          </a:custGeom>
          <a:solidFill>
            <a:srgbClr val="FFFFFF">
              <a:alpha val="23921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3" name="Shape 1118"/>
          <p:cNvSpPr>
            <a:spLocks noGrp="1" noChangeArrowheads="1"/>
          </p:cNvSpPr>
          <p:nvPr userDrawn="1"/>
        </p:nvSpPr>
        <p:spPr bwMode="auto">
          <a:xfrm>
            <a:off x="1107443" y="531930"/>
            <a:ext cx="5105963" cy="383985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48" y="43200"/>
                  <a:pt x="21599" y="43200"/>
                </a:cubicBezTo>
                <a:lnTo>
                  <a:pt x="21599" y="43200"/>
                </a:lnTo>
                <a:cubicBezTo>
                  <a:pt x="9749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0"/>
                  <a:pt x="9749" y="0"/>
                  <a:pt x="21599" y="0"/>
                </a:cubicBezTo>
                <a:lnTo>
                  <a:pt x="21599" y="0"/>
                </a:lnTo>
                <a:cubicBezTo>
                  <a:pt x="33448" y="0"/>
                  <a:pt x="43200" y="9750"/>
                  <a:pt x="43200" y="21600"/>
                </a:cubicBezTo>
              </a:path>
            </a:pathLst>
          </a:custGeom>
          <a:solidFill>
            <a:srgbClr val="FFFFFF">
              <a:alpha val="25490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4" name="Shape 1119"/>
          <p:cNvSpPr>
            <a:spLocks noGrp="1" noChangeArrowheads="1"/>
          </p:cNvSpPr>
          <p:nvPr userDrawn="1"/>
        </p:nvSpPr>
        <p:spPr bwMode="auto">
          <a:xfrm>
            <a:off x="1168963" y="560659"/>
            <a:ext cx="4927034" cy="370525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8"/>
                  <a:pt x="33450" y="43200"/>
                  <a:pt x="21600" y="43200"/>
                </a:cubicBezTo>
                <a:lnTo>
                  <a:pt x="21600" y="43200"/>
                </a:lnTo>
                <a:cubicBezTo>
                  <a:pt x="9749" y="43200"/>
                  <a:pt x="0" y="33448"/>
                  <a:pt x="0" y="21600"/>
                </a:cubicBezTo>
                <a:lnTo>
                  <a:pt x="0" y="21600"/>
                </a:lnTo>
                <a:cubicBezTo>
                  <a:pt x="0" y="9749"/>
                  <a:pt x="9749" y="0"/>
                  <a:pt x="21600" y="0"/>
                </a:cubicBezTo>
                <a:lnTo>
                  <a:pt x="21600" y="0"/>
                </a:lnTo>
                <a:cubicBezTo>
                  <a:pt x="33450" y="0"/>
                  <a:pt x="43200" y="9749"/>
                  <a:pt x="43200" y="21600"/>
                </a:cubicBezTo>
              </a:path>
            </a:pathLst>
          </a:custGeom>
          <a:solidFill>
            <a:srgbClr val="FFFFFF">
              <a:alpha val="27058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5" name="Shape 1120"/>
          <p:cNvSpPr>
            <a:spLocks noGrp="1" noChangeArrowheads="1"/>
          </p:cNvSpPr>
          <p:nvPr userDrawn="1"/>
        </p:nvSpPr>
        <p:spPr bwMode="auto">
          <a:xfrm>
            <a:off x="2023254" y="5083093"/>
            <a:ext cx="1181945" cy="88892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34" y="0"/>
                  <a:pt x="43200" y="9673"/>
                  <a:pt x="43200" y="21599"/>
                </a:cubicBezTo>
                <a:lnTo>
                  <a:pt x="43200" y="21599"/>
                </a:lnTo>
                <a:cubicBezTo>
                  <a:pt x="43200" y="33533"/>
                  <a:pt x="33534" y="43200"/>
                  <a:pt x="21600" y="43200"/>
                </a:cubicBezTo>
                <a:lnTo>
                  <a:pt x="21600" y="43200"/>
                </a:lnTo>
                <a:cubicBezTo>
                  <a:pt x="9665" y="43200"/>
                  <a:pt x="0" y="33533"/>
                  <a:pt x="0" y="21599"/>
                </a:cubicBezTo>
                <a:lnTo>
                  <a:pt x="0" y="21599"/>
                </a:lnTo>
                <a:cubicBezTo>
                  <a:pt x="0" y="9673"/>
                  <a:pt x="9665" y="0"/>
                  <a:pt x="21600" y="0"/>
                </a:cubicBezTo>
                <a:close/>
              </a:path>
            </a:pathLst>
          </a:custGeom>
          <a:solidFill>
            <a:srgbClr val="FFFFFF">
              <a:alpha val="11764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6" name="Shape 1121"/>
          <p:cNvSpPr>
            <a:spLocks noGrp="1" noChangeArrowheads="1"/>
          </p:cNvSpPr>
          <p:nvPr userDrawn="1"/>
        </p:nvSpPr>
        <p:spPr bwMode="auto">
          <a:xfrm>
            <a:off x="2851007" y="4515765"/>
            <a:ext cx="1869157" cy="140562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596" y="0"/>
                </a:moveTo>
                <a:lnTo>
                  <a:pt x="21596" y="0"/>
                </a:lnTo>
                <a:cubicBezTo>
                  <a:pt x="33526" y="0"/>
                  <a:pt x="43200" y="9669"/>
                  <a:pt x="43200" y="21601"/>
                </a:cubicBezTo>
                <a:lnTo>
                  <a:pt x="43200" y="21601"/>
                </a:lnTo>
                <a:cubicBezTo>
                  <a:pt x="43200" y="33530"/>
                  <a:pt x="33526" y="43200"/>
                  <a:pt x="21596" y="43200"/>
                </a:cubicBezTo>
                <a:lnTo>
                  <a:pt x="21596" y="43200"/>
                </a:lnTo>
                <a:cubicBezTo>
                  <a:pt x="9673" y="43200"/>
                  <a:pt x="0" y="33530"/>
                  <a:pt x="0" y="21601"/>
                </a:cubicBezTo>
                <a:lnTo>
                  <a:pt x="0" y="21601"/>
                </a:lnTo>
                <a:cubicBezTo>
                  <a:pt x="0" y="9669"/>
                  <a:pt x="9673" y="0"/>
                  <a:pt x="21596" y="0"/>
                </a:cubicBezTo>
                <a:close/>
              </a:path>
            </a:pathLst>
          </a:custGeom>
          <a:solidFill>
            <a:srgbClr val="FFFFFF">
              <a:alpha val="1450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9" name="Shape 1124"/>
          <p:cNvSpPr>
            <a:spLocks noGrp="1" noChangeArrowheads="1"/>
          </p:cNvSpPr>
          <p:nvPr userDrawn="1"/>
        </p:nvSpPr>
        <p:spPr bwMode="auto">
          <a:xfrm>
            <a:off x="3037839" y="4457826"/>
            <a:ext cx="835941" cy="62875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30" y="0"/>
                  <a:pt x="43200" y="9672"/>
                  <a:pt x="43200" y="21604"/>
                </a:cubicBezTo>
                <a:lnTo>
                  <a:pt x="43200" y="21604"/>
                </a:lnTo>
                <a:cubicBezTo>
                  <a:pt x="43200" y="33525"/>
                  <a:pt x="33530" y="43200"/>
                  <a:pt x="21600" y="43200"/>
                </a:cubicBezTo>
                <a:lnTo>
                  <a:pt x="21600" y="43200"/>
                </a:lnTo>
                <a:cubicBezTo>
                  <a:pt x="9669" y="43200"/>
                  <a:pt x="0" y="33525"/>
                  <a:pt x="0" y="21604"/>
                </a:cubicBezTo>
                <a:lnTo>
                  <a:pt x="0" y="21604"/>
                </a:lnTo>
                <a:cubicBezTo>
                  <a:pt x="0" y="9672"/>
                  <a:pt x="9669" y="0"/>
                  <a:pt x="21600" y="0"/>
                </a:cubicBezTo>
                <a:close/>
              </a:path>
            </a:pathLst>
          </a:custGeom>
          <a:solidFill>
            <a:srgbClr val="FFFFFF">
              <a:alpha val="784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30" name="Shape 1125"/>
          <p:cNvSpPr>
            <a:spLocks noGrp="1" noChangeArrowheads="1"/>
          </p:cNvSpPr>
          <p:nvPr userDrawn="1"/>
        </p:nvSpPr>
        <p:spPr bwMode="auto">
          <a:xfrm>
            <a:off x="1015999" y="4613071"/>
            <a:ext cx="685800" cy="51557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599" y="0"/>
                </a:moveTo>
                <a:lnTo>
                  <a:pt x="21599" y="0"/>
                </a:lnTo>
                <a:cubicBezTo>
                  <a:pt x="33527" y="0"/>
                  <a:pt x="43200" y="9668"/>
                  <a:pt x="43200" y="21599"/>
                </a:cubicBezTo>
                <a:lnTo>
                  <a:pt x="43200" y="21599"/>
                </a:lnTo>
                <a:cubicBezTo>
                  <a:pt x="43200" y="33530"/>
                  <a:pt x="33527" y="43200"/>
                  <a:pt x="21599" y="43200"/>
                </a:cubicBezTo>
                <a:lnTo>
                  <a:pt x="21599" y="43200"/>
                </a:lnTo>
                <a:cubicBezTo>
                  <a:pt x="9671" y="43200"/>
                  <a:pt x="0" y="33530"/>
                  <a:pt x="0" y="21599"/>
                </a:cubicBezTo>
                <a:lnTo>
                  <a:pt x="0" y="21599"/>
                </a:lnTo>
                <a:cubicBezTo>
                  <a:pt x="0" y="9668"/>
                  <a:pt x="9671" y="0"/>
                  <a:pt x="21599" y="0"/>
                </a:cubicBezTo>
                <a:close/>
              </a:path>
            </a:pathLst>
          </a:custGeom>
          <a:solidFill>
            <a:srgbClr val="FFFFFF">
              <a:alpha val="45098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3" name="Shape 1138"/>
          <p:cNvSpPr>
            <a:spLocks noGrp="1" noChangeArrowheads="1"/>
          </p:cNvSpPr>
          <p:nvPr userDrawn="1"/>
        </p:nvSpPr>
        <p:spPr bwMode="auto">
          <a:xfrm>
            <a:off x="2311403" y="4372901"/>
            <a:ext cx="796430" cy="598915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25" y="0"/>
                  <a:pt x="43200" y="9675"/>
                  <a:pt x="43200" y="21594"/>
                </a:cubicBezTo>
                <a:lnTo>
                  <a:pt x="43200" y="21594"/>
                </a:lnTo>
                <a:cubicBezTo>
                  <a:pt x="43200" y="33524"/>
                  <a:pt x="33525" y="43200"/>
                  <a:pt x="21600" y="43200"/>
                </a:cubicBezTo>
                <a:lnTo>
                  <a:pt x="21600" y="43200"/>
                </a:lnTo>
                <a:cubicBezTo>
                  <a:pt x="9674" y="43200"/>
                  <a:pt x="0" y="33524"/>
                  <a:pt x="0" y="21594"/>
                </a:cubicBezTo>
                <a:lnTo>
                  <a:pt x="0" y="21594"/>
                </a:lnTo>
                <a:cubicBezTo>
                  <a:pt x="0" y="9675"/>
                  <a:pt x="9674" y="0"/>
                  <a:pt x="21600" y="0"/>
                </a:cubicBezTo>
                <a:close/>
              </a:path>
            </a:pathLst>
          </a:custGeom>
          <a:solidFill>
            <a:srgbClr val="FFFFFF">
              <a:alpha val="7843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4" name="Shape 1139"/>
          <p:cNvSpPr>
            <a:spLocks noGrp="1" noChangeArrowheads="1"/>
          </p:cNvSpPr>
          <p:nvPr userDrawn="1"/>
        </p:nvSpPr>
        <p:spPr bwMode="auto">
          <a:xfrm>
            <a:off x="1648463" y="4729109"/>
            <a:ext cx="755507" cy="568121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8" y="0"/>
                </a:moveTo>
                <a:lnTo>
                  <a:pt x="21608" y="0"/>
                </a:lnTo>
                <a:cubicBezTo>
                  <a:pt x="33533" y="0"/>
                  <a:pt x="43200" y="9668"/>
                  <a:pt x="43200" y="21593"/>
                </a:cubicBezTo>
                <a:lnTo>
                  <a:pt x="43200" y="21593"/>
                </a:lnTo>
                <a:cubicBezTo>
                  <a:pt x="43200" y="33519"/>
                  <a:pt x="33533" y="43200"/>
                  <a:pt x="21608" y="43200"/>
                </a:cubicBezTo>
                <a:lnTo>
                  <a:pt x="21608" y="43200"/>
                </a:lnTo>
                <a:cubicBezTo>
                  <a:pt x="9682" y="43200"/>
                  <a:pt x="0" y="33519"/>
                  <a:pt x="0" y="21593"/>
                </a:cubicBezTo>
                <a:lnTo>
                  <a:pt x="0" y="21593"/>
                </a:lnTo>
                <a:cubicBezTo>
                  <a:pt x="0" y="9668"/>
                  <a:pt x="9682" y="0"/>
                  <a:pt x="21608" y="0"/>
                </a:cubicBezTo>
                <a:close/>
              </a:path>
            </a:pathLst>
          </a:custGeom>
          <a:solidFill>
            <a:srgbClr val="FFFFFF">
              <a:alpha val="24705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5" name="Shape 1140"/>
          <p:cNvSpPr>
            <a:spLocks noGrp="1" noChangeArrowheads="1"/>
          </p:cNvSpPr>
          <p:nvPr userDrawn="1"/>
        </p:nvSpPr>
        <p:spPr bwMode="auto">
          <a:xfrm>
            <a:off x="1506501" y="5387076"/>
            <a:ext cx="753250" cy="566374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7" y="0"/>
                </a:moveTo>
                <a:lnTo>
                  <a:pt x="21607" y="0"/>
                </a:lnTo>
                <a:cubicBezTo>
                  <a:pt x="33536" y="0"/>
                  <a:pt x="43200" y="9673"/>
                  <a:pt x="43200" y="21599"/>
                </a:cubicBezTo>
                <a:lnTo>
                  <a:pt x="43200" y="21599"/>
                </a:lnTo>
                <a:cubicBezTo>
                  <a:pt x="43200" y="33526"/>
                  <a:pt x="33536" y="43200"/>
                  <a:pt x="21607" y="43200"/>
                </a:cubicBezTo>
                <a:lnTo>
                  <a:pt x="21607" y="43200"/>
                </a:lnTo>
                <a:cubicBezTo>
                  <a:pt x="9679" y="43200"/>
                  <a:pt x="0" y="33526"/>
                  <a:pt x="0" y="21599"/>
                </a:cubicBezTo>
                <a:lnTo>
                  <a:pt x="0" y="21599"/>
                </a:lnTo>
                <a:cubicBezTo>
                  <a:pt x="0" y="9673"/>
                  <a:pt x="9679" y="0"/>
                  <a:pt x="21607" y="0"/>
                </a:cubicBezTo>
                <a:close/>
              </a:path>
            </a:pathLst>
          </a:custGeom>
          <a:solidFill>
            <a:srgbClr val="FFFFFF">
              <a:alpha val="3254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6" name="Shape 1141"/>
          <p:cNvSpPr>
            <a:spLocks noGrp="1" noChangeArrowheads="1"/>
          </p:cNvSpPr>
          <p:nvPr userDrawn="1"/>
        </p:nvSpPr>
        <p:spPr bwMode="auto">
          <a:xfrm>
            <a:off x="2370101" y="5855034"/>
            <a:ext cx="893514" cy="671935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25" y="0"/>
                  <a:pt x="43200" y="9674"/>
                  <a:pt x="43200" y="21605"/>
                </a:cubicBezTo>
                <a:lnTo>
                  <a:pt x="43200" y="21605"/>
                </a:lnTo>
                <a:cubicBezTo>
                  <a:pt x="43200" y="33535"/>
                  <a:pt x="33525" y="43200"/>
                  <a:pt x="21600" y="43200"/>
                </a:cubicBezTo>
                <a:lnTo>
                  <a:pt x="21600" y="43200"/>
                </a:lnTo>
                <a:cubicBezTo>
                  <a:pt x="9674" y="43200"/>
                  <a:pt x="0" y="33535"/>
                  <a:pt x="0" y="21605"/>
                </a:cubicBezTo>
                <a:lnTo>
                  <a:pt x="0" y="21605"/>
                </a:lnTo>
                <a:cubicBezTo>
                  <a:pt x="0" y="9674"/>
                  <a:pt x="9674" y="0"/>
                  <a:pt x="21600" y="0"/>
                </a:cubicBezTo>
                <a:close/>
              </a:path>
            </a:pathLst>
          </a:custGeom>
          <a:solidFill>
            <a:srgbClr val="FFFFFF">
              <a:alpha val="7058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7" name="Shape 1142"/>
          <p:cNvSpPr>
            <a:spLocks noGrp="1" noChangeArrowheads="1"/>
          </p:cNvSpPr>
          <p:nvPr userDrawn="1"/>
        </p:nvSpPr>
        <p:spPr bwMode="auto">
          <a:xfrm>
            <a:off x="2241977" y="6244482"/>
            <a:ext cx="688339" cy="517801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591" y="0"/>
                </a:moveTo>
                <a:lnTo>
                  <a:pt x="21591" y="0"/>
                </a:lnTo>
                <a:cubicBezTo>
                  <a:pt x="33528" y="0"/>
                  <a:pt x="43198" y="9667"/>
                  <a:pt x="43198" y="21600"/>
                </a:cubicBezTo>
                <a:lnTo>
                  <a:pt x="43198" y="21600"/>
                </a:lnTo>
                <a:cubicBezTo>
                  <a:pt x="43198" y="33519"/>
                  <a:pt x="33528" y="43200"/>
                  <a:pt x="21591" y="43200"/>
                </a:cubicBezTo>
                <a:lnTo>
                  <a:pt x="21591" y="43200"/>
                </a:lnTo>
                <a:cubicBezTo>
                  <a:pt x="9670" y="43200"/>
                  <a:pt x="0" y="33519"/>
                  <a:pt x="0" y="21600"/>
                </a:cubicBezTo>
                <a:lnTo>
                  <a:pt x="0" y="21600"/>
                </a:lnTo>
                <a:cubicBezTo>
                  <a:pt x="0" y="9667"/>
                  <a:pt x="9670" y="0"/>
                  <a:pt x="21591" y="0"/>
                </a:cubicBezTo>
                <a:close/>
              </a:path>
            </a:pathLst>
          </a:custGeom>
          <a:solidFill>
            <a:srgbClr val="FFFFFF">
              <a:alpha val="3097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8" name="Shape 1143"/>
          <p:cNvSpPr>
            <a:spLocks noGrp="1" noChangeArrowheads="1"/>
          </p:cNvSpPr>
          <p:nvPr userDrawn="1"/>
        </p:nvSpPr>
        <p:spPr bwMode="auto">
          <a:xfrm>
            <a:off x="3596921" y="5964721"/>
            <a:ext cx="726439" cy="546215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599" y="0"/>
                </a:moveTo>
                <a:lnTo>
                  <a:pt x="21599" y="0"/>
                </a:lnTo>
                <a:cubicBezTo>
                  <a:pt x="33531" y="0"/>
                  <a:pt x="43200" y="9666"/>
                  <a:pt x="43200" y="21605"/>
                </a:cubicBezTo>
                <a:lnTo>
                  <a:pt x="43200" y="21605"/>
                </a:lnTo>
                <a:cubicBezTo>
                  <a:pt x="43200" y="33533"/>
                  <a:pt x="33531" y="43200"/>
                  <a:pt x="21599" y="43200"/>
                </a:cubicBezTo>
                <a:lnTo>
                  <a:pt x="21599" y="43200"/>
                </a:lnTo>
                <a:cubicBezTo>
                  <a:pt x="9666" y="43200"/>
                  <a:pt x="0" y="33533"/>
                  <a:pt x="0" y="21605"/>
                </a:cubicBezTo>
                <a:lnTo>
                  <a:pt x="0" y="21605"/>
                </a:lnTo>
                <a:cubicBezTo>
                  <a:pt x="0" y="9666"/>
                  <a:pt x="9666" y="0"/>
                  <a:pt x="21599" y="0"/>
                </a:cubicBezTo>
                <a:close/>
              </a:path>
            </a:pathLst>
          </a:custGeom>
          <a:solidFill>
            <a:srgbClr val="FFFFFF">
              <a:alpha val="67450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9" name="Shape 1144"/>
          <p:cNvSpPr>
            <a:spLocks noGrp="1" noChangeArrowheads="1"/>
          </p:cNvSpPr>
          <p:nvPr userDrawn="1"/>
        </p:nvSpPr>
        <p:spPr bwMode="auto">
          <a:xfrm>
            <a:off x="3037843" y="5578670"/>
            <a:ext cx="977899" cy="735271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6" y="0"/>
                </a:moveTo>
                <a:lnTo>
                  <a:pt x="21606" y="0"/>
                </a:lnTo>
                <a:cubicBezTo>
                  <a:pt x="33524" y="0"/>
                  <a:pt x="43200" y="9671"/>
                  <a:pt x="43200" y="21599"/>
                </a:cubicBezTo>
                <a:lnTo>
                  <a:pt x="43200" y="21599"/>
                </a:lnTo>
                <a:cubicBezTo>
                  <a:pt x="43200" y="33528"/>
                  <a:pt x="33524" y="43200"/>
                  <a:pt x="21606" y="43200"/>
                </a:cubicBezTo>
                <a:lnTo>
                  <a:pt x="21606" y="43200"/>
                </a:lnTo>
                <a:cubicBezTo>
                  <a:pt x="9674" y="43200"/>
                  <a:pt x="0" y="33528"/>
                  <a:pt x="0" y="21599"/>
                </a:cubicBezTo>
                <a:lnTo>
                  <a:pt x="0" y="21599"/>
                </a:lnTo>
                <a:cubicBezTo>
                  <a:pt x="0" y="9671"/>
                  <a:pt x="9674" y="0"/>
                  <a:pt x="21606" y="0"/>
                </a:cubicBezTo>
                <a:close/>
              </a:path>
            </a:pathLst>
          </a:custGeom>
          <a:solidFill>
            <a:srgbClr val="FFFFFF">
              <a:alpha val="31372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2" name="Shape 1147"/>
          <p:cNvSpPr>
            <a:spLocks noGrp="1" noChangeArrowheads="1"/>
          </p:cNvSpPr>
          <p:nvPr userDrawn="1"/>
        </p:nvSpPr>
        <p:spPr bwMode="auto">
          <a:xfrm>
            <a:off x="2609712" y="36827"/>
            <a:ext cx="752403" cy="56589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41" y="0"/>
                  <a:pt x="43200" y="9670"/>
                  <a:pt x="43200" y="21593"/>
                </a:cubicBezTo>
                <a:lnTo>
                  <a:pt x="43200" y="21593"/>
                </a:lnTo>
                <a:cubicBezTo>
                  <a:pt x="43200" y="33529"/>
                  <a:pt x="33541" y="43200"/>
                  <a:pt x="21600" y="43200"/>
                </a:cubicBezTo>
                <a:lnTo>
                  <a:pt x="21600" y="43200"/>
                </a:lnTo>
                <a:cubicBezTo>
                  <a:pt x="9673" y="43200"/>
                  <a:pt x="0" y="33529"/>
                  <a:pt x="0" y="21593"/>
                </a:cubicBezTo>
                <a:lnTo>
                  <a:pt x="0" y="21593"/>
                </a:lnTo>
                <a:cubicBezTo>
                  <a:pt x="0" y="9670"/>
                  <a:pt x="9673" y="0"/>
                  <a:pt x="21600" y="0"/>
                </a:cubicBezTo>
                <a:close/>
              </a:path>
            </a:pathLst>
          </a:custGeom>
          <a:solidFill>
            <a:srgbClr val="FFFFFF">
              <a:alpha val="1450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3" name="Shape 1148"/>
          <p:cNvSpPr>
            <a:spLocks noGrp="1" noChangeArrowheads="1"/>
          </p:cNvSpPr>
          <p:nvPr userDrawn="1"/>
        </p:nvSpPr>
        <p:spPr bwMode="auto">
          <a:xfrm>
            <a:off x="2272174" y="35715"/>
            <a:ext cx="748734" cy="563041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8" y="0"/>
                </a:moveTo>
                <a:lnTo>
                  <a:pt x="21608" y="0"/>
                </a:lnTo>
                <a:cubicBezTo>
                  <a:pt x="33527" y="0"/>
                  <a:pt x="43200" y="9670"/>
                  <a:pt x="43200" y="21593"/>
                </a:cubicBezTo>
                <a:lnTo>
                  <a:pt x="43200" y="21593"/>
                </a:lnTo>
                <a:cubicBezTo>
                  <a:pt x="43200" y="33529"/>
                  <a:pt x="33527" y="43200"/>
                  <a:pt x="21608" y="43200"/>
                </a:cubicBezTo>
                <a:lnTo>
                  <a:pt x="21608" y="43200"/>
                </a:lnTo>
                <a:cubicBezTo>
                  <a:pt x="9672" y="43200"/>
                  <a:pt x="0" y="33529"/>
                  <a:pt x="0" y="21593"/>
                </a:cubicBezTo>
                <a:lnTo>
                  <a:pt x="0" y="21593"/>
                </a:lnTo>
                <a:cubicBezTo>
                  <a:pt x="0" y="9670"/>
                  <a:pt x="9672" y="0"/>
                  <a:pt x="21608" y="0"/>
                </a:cubicBezTo>
                <a:close/>
              </a:path>
            </a:pathLst>
          </a:custGeom>
          <a:solidFill>
            <a:srgbClr val="FFFFFF">
              <a:alpha val="16470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799253" y="1600203"/>
            <a:ext cx="10577333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/>
              <a:t>Образец текста</a:t>
            </a:r>
          </a:p>
          <a:p>
            <a:pPr lvl="1">
              <a:defRPr/>
            </a:pPr>
            <a:r>
              <a:rPr/>
              <a:t>Второй уровень</a:t>
            </a:r>
          </a:p>
          <a:p>
            <a:pPr lvl="2">
              <a:defRPr/>
            </a:pPr>
            <a:r>
              <a:rPr/>
              <a:t>Третий уровень</a:t>
            </a:r>
          </a:p>
          <a:p>
            <a:pPr lvl="3">
              <a:defRPr/>
            </a:pPr>
            <a:r>
              <a:rPr/>
              <a:t>Четвертый уровень</a:t>
            </a:r>
          </a:p>
          <a:p>
            <a:pPr lvl="4">
              <a:defRPr/>
            </a:pPr>
            <a:r>
              <a:rPr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15413" y="6356353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7184183-74E9-4393-9769-E1D9236041BE}" type="datetimeFigureOut">
              <a:rPr lang="ru-RU"/>
              <a:t>22.01.2025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165599" y="6356353"/>
            <a:ext cx="386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87829" y="274638"/>
            <a:ext cx="1058875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592277" y="6356353"/>
            <a:ext cx="2784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530004-958A-4E15-9840-E9741BECB0F3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>
        <a:spcBef>
          <a:spcPts val="0"/>
        </a:spcBef>
        <a:buNone/>
        <a:defRPr sz="4400" b="1">
          <a:solidFill>
            <a:schemeClr val="accent6">
              <a:lumMod val="50000"/>
            </a:schemeClr>
          </a:solidFill>
          <a:latin typeface="+mj-lt"/>
          <a:ea typeface="+mj-ea"/>
          <a:cs typeface="Arial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5pPr>
      <a:lvl6pPr marL="2514599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5.png"/><Relationship Id="rId7" Type="http://schemas.openxmlformats.org/officeDocument/2006/relationships/image" Target="../media/image3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hyperlink" Target="https://vk.com/club217382364" TargetMode="External"/><Relationship Id="rId5" Type="http://schemas.openxmlformats.org/officeDocument/2006/relationships/image" Target="../media/image37.jpeg"/><Relationship Id="rId10" Type="http://schemas.openxmlformats.org/officeDocument/2006/relationships/hyperlink" Target="https://t.me/ddt_novopokrovka" TargetMode="External"/><Relationship Id="rId4" Type="http://schemas.openxmlformats.org/officeDocument/2006/relationships/image" Target="../media/image36.jpeg"/><Relationship Id="rId9" Type="http://schemas.openxmlformats.org/officeDocument/2006/relationships/hyperlink" Target="http://ddtnovopokrovka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5.png"/><Relationship Id="rId7" Type="http://schemas.openxmlformats.org/officeDocument/2006/relationships/image" Target="../media/image1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590836"/>
            <a:ext cx="7464152" cy="2257070"/>
          </a:xfrm>
          <a:prstGeom prst="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63352" y="2755025"/>
            <a:ext cx="7298793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3000" dirty="0" smtClean="0">
                <a:solidFill>
                  <a:schemeClr val="bg1"/>
                </a:solidFill>
                <a:latin typeface="Montserrat SemiBold" panose="00000700000000000000" pitchFamily="2" charset="-52"/>
              </a:rPr>
              <a:t>РЕАЛИЗАЦИЯ </a:t>
            </a:r>
          </a:p>
          <a:p>
            <a:pPr algn="l"/>
            <a:r>
              <a:rPr lang="ru-RU" sz="3000" dirty="0" smtClean="0">
                <a:solidFill>
                  <a:schemeClr val="bg1"/>
                </a:solidFill>
                <a:latin typeface="Montserrat SemiBold" panose="00000700000000000000" pitchFamily="2" charset="-52"/>
              </a:rPr>
              <a:t>МУНИЦИПАЛЬНОЙ ПРОГРАММЫ</a:t>
            </a:r>
            <a:br>
              <a:rPr lang="ru-RU" sz="3000" dirty="0" smtClean="0">
                <a:solidFill>
                  <a:schemeClr val="bg1"/>
                </a:solidFill>
                <a:latin typeface="Montserrat SemiBold" panose="00000700000000000000" pitchFamily="2" charset="-52"/>
              </a:rPr>
            </a:br>
            <a:r>
              <a:rPr lang="ru-RU" sz="7000" dirty="0" smtClean="0">
                <a:solidFill>
                  <a:schemeClr val="bg1"/>
                </a:solidFill>
                <a:latin typeface="Montserrat SemiBold" panose="00000700000000000000" pitchFamily="2" charset="-52"/>
              </a:rPr>
              <a:t>«солнышко»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076" y="5364477"/>
            <a:ext cx="1560579" cy="149352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424" y="2204864"/>
            <a:ext cx="1560579" cy="149352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748" y="91034"/>
            <a:ext cx="1560579" cy="149352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890" y="4818810"/>
            <a:ext cx="1008113" cy="9647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 bwMode="auto">
          <a:xfrm>
            <a:off x="7503074" y="4806599"/>
            <a:ext cx="1833286" cy="294849"/>
          </a:xfrm>
          <a:prstGeom prst="rect">
            <a:avLst/>
          </a:prstGeom>
          <a:solidFill>
            <a:srgbClr val="FFC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6"/>
          <p:cNvSpPr/>
          <p:nvPr/>
        </p:nvSpPr>
        <p:spPr bwMode="auto">
          <a:xfrm>
            <a:off x="0" y="485304"/>
            <a:ext cx="5658892" cy="1215504"/>
          </a:xfrm>
          <a:custGeom>
            <a:avLst/>
            <a:gdLst>
              <a:gd name="connsiteX0" fmla="*/ 0 w 4223792"/>
              <a:gd name="connsiteY0" fmla="*/ 0 h 936104"/>
              <a:gd name="connsiteX1" fmla="*/ 4223792 w 4223792"/>
              <a:gd name="connsiteY1" fmla="*/ 0 h 936104"/>
              <a:gd name="connsiteX2" fmla="*/ 4223792 w 4223792"/>
              <a:gd name="connsiteY2" fmla="*/ 936104 h 936104"/>
              <a:gd name="connsiteX3" fmla="*/ 0 w 4223792"/>
              <a:gd name="connsiteY3" fmla="*/ 936104 h 936104"/>
              <a:gd name="connsiteX4" fmla="*/ 0 w 4223792"/>
              <a:gd name="connsiteY4" fmla="*/ 0 h 936104"/>
              <a:gd name="connsiteX0" fmla="*/ 0 w 4223792"/>
              <a:gd name="connsiteY0" fmla="*/ 0 h 936104"/>
              <a:gd name="connsiteX1" fmla="*/ 4223792 w 4223792"/>
              <a:gd name="connsiteY1" fmla="*/ 0 h 936104"/>
              <a:gd name="connsiteX2" fmla="*/ 3449092 w 4223792"/>
              <a:gd name="connsiteY2" fmla="*/ 834504 h 936104"/>
              <a:gd name="connsiteX3" fmla="*/ 0 w 4223792"/>
              <a:gd name="connsiteY3" fmla="*/ 936104 h 936104"/>
              <a:gd name="connsiteX4" fmla="*/ 0 w 4223792"/>
              <a:gd name="connsiteY4" fmla="*/ 0 h 936104"/>
              <a:gd name="connsiteX0" fmla="*/ 0 w 5392192"/>
              <a:gd name="connsiteY0" fmla="*/ 203200 h 1139304"/>
              <a:gd name="connsiteX1" fmla="*/ 5392192 w 5392192"/>
              <a:gd name="connsiteY1" fmla="*/ 0 h 1139304"/>
              <a:gd name="connsiteX2" fmla="*/ 3449092 w 5392192"/>
              <a:gd name="connsiteY2" fmla="*/ 1037704 h 1139304"/>
              <a:gd name="connsiteX3" fmla="*/ 0 w 5392192"/>
              <a:gd name="connsiteY3" fmla="*/ 1139304 h 1139304"/>
              <a:gd name="connsiteX4" fmla="*/ 0 w 5392192"/>
              <a:gd name="connsiteY4" fmla="*/ 203200 h 1139304"/>
              <a:gd name="connsiteX0" fmla="*/ 0 w 4604792"/>
              <a:gd name="connsiteY0" fmla="*/ 241300 h 1177404"/>
              <a:gd name="connsiteX1" fmla="*/ 4604792 w 4604792"/>
              <a:gd name="connsiteY1" fmla="*/ 0 h 1177404"/>
              <a:gd name="connsiteX2" fmla="*/ 3449092 w 4604792"/>
              <a:gd name="connsiteY2" fmla="*/ 1075804 h 1177404"/>
              <a:gd name="connsiteX3" fmla="*/ 0 w 4604792"/>
              <a:gd name="connsiteY3" fmla="*/ 1177404 h 1177404"/>
              <a:gd name="connsiteX4" fmla="*/ 0 w 4604792"/>
              <a:gd name="connsiteY4" fmla="*/ 241300 h 1177404"/>
              <a:gd name="connsiteX0" fmla="*/ 0 w 4604792"/>
              <a:gd name="connsiteY0" fmla="*/ 241300 h 1177404"/>
              <a:gd name="connsiteX1" fmla="*/ 4604792 w 4604792"/>
              <a:gd name="connsiteY1" fmla="*/ 0 h 1177404"/>
              <a:gd name="connsiteX2" fmla="*/ 3334792 w 4604792"/>
              <a:gd name="connsiteY2" fmla="*/ 910704 h 1177404"/>
              <a:gd name="connsiteX3" fmla="*/ 0 w 4604792"/>
              <a:gd name="connsiteY3" fmla="*/ 1177404 h 1177404"/>
              <a:gd name="connsiteX4" fmla="*/ 0 w 4604792"/>
              <a:gd name="connsiteY4" fmla="*/ 241300 h 1177404"/>
              <a:gd name="connsiteX0" fmla="*/ 0 w 4604792"/>
              <a:gd name="connsiteY0" fmla="*/ 241300 h 1177404"/>
              <a:gd name="connsiteX1" fmla="*/ 4604792 w 4604792"/>
              <a:gd name="connsiteY1" fmla="*/ 0 h 1177404"/>
              <a:gd name="connsiteX2" fmla="*/ 3766592 w 4604792"/>
              <a:gd name="connsiteY2" fmla="*/ 1088504 h 1177404"/>
              <a:gd name="connsiteX3" fmla="*/ 0 w 4604792"/>
              <a:gd name="connsiteY3" fmla="*/ 1177404 h 1177404"/>
              <a:gd name="connsiteX4" fmla="*/ 0 w 4604792"/>
              <a:gd name="connsiteY4" fmla="*/ 241300 h 1177404"/>
              <a:gd name="connsiteX0" fmla="*/ 0 w 5658892"/>
              <a:gd name="connsiteY0" fmla="*/ 279400 h 1215504"/>
              <a:gd name="connsiteX1" fmla="*/ 5658892 w 5658892"/>
              <a:gd name="connsiteY1" fmla="*/ 0 h 1215504"/>
              <a:gd name="connsiteX2" fmla="*/ 3766592 w 5658892"/>
              <a:gd name="connsiteY2" fmla="*/ 1126604 h 1215504"/>
              <a:gd name="connsiteX3" fmla="*/ 0 w 5658892"/>
              <a:gd name="connsiteY3" fmla="*/ 1215504 h 1215504"/>
              <a:gd name="connsiteX4" fmla="*/ 0 w 5658892"/>
              <a:gd name="connsiteY4" fmla="*/ 279400 h 121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8892" h="1215504">
                <a:moveTo>
                  <a:pt x="0" y="279400"/>
                </a:moveTo>
                <a:lnTo>
                  <a:pt x="5658892" y="0"/>
                </a:lnTo>
                <a:lnTo>
                  <a:pt x="3766592" y="1126604"/>
                </a:lnTo>
                <a:lnTo>
                  <a:pt x="0" y="1215504"/>
                </a:lnTo>
                <a:lnTo>
                  <a:pt x="0" y="279400"/>
                </a:lnTo>
                <a:close/>
              </a:path>
            </a:pathLst>
          </a:cu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767408" y="874939"/>
            <a:ext cx="2808312" cy="753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spcAft>
                <a:spcPts val="1000"/>
              </a:spcAft>
            </a:pPr>
            <a:r>
              <a:rPr lang="ru-RU" sz="2500" dirty="0" smtClean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ДЕЙСТВИЯ</a:t>
            </a:r>
          </a:p>
          <a:p>
            <a:pPr>
              <a:lnSpc>
                <a:spcPts val="2000"/>
              </a:lnSpc>
              <a:spcAft>
                <a:spcPts val="1000"/>
              </a:spcAft>
            </a:pPr>
            <a:r>
              <a:rPr lang="ru-RU" sz="2500" dirty="0" smtClean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РЕШЕНИЯ</a:t>
            </a:r>
            <a:endParaRPr lang="ru-RU" sz="2500" dirty="0">
              <a:solidFill>
                <a:schemeClr val="bg1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394" y="897009"/>
            <a:ext cx="634112" cy="60686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 bwMode="auto">
          <a:xfrm>
            <a:off x="1781357" y="1916832"/>
            <a:ext cx="862928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ПРОВЕДЕНИЕ МЕРОПРИЯТИЙ И ПРАЗДНИКОВ</a:t>
            </a:r>
            <a:endParaRPr lang="ru-RU" sz="25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335360" y="2393886"/>
            <a:ext cx="11449272" cy="1773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Ежемесячно проводятся различные тематические мероприятия: праздник Дня Матери, «Прогулка по родному краю», «В гостях у гномов», «День защиты детей» и так далее. Ежегодно традиционно проводится муниципальная «Ёлка Главы» для детей с ограниченными возможностями здоровья. Это мероприятие становится настоящим праздником для ребят, которые в течение года сталкиваются с определёнными трудностями. Организаторы стараются создать тёплую и дружескую атмосферу, чтобы каждый ребёнок почувствовал себя особенным и важным. На  мероприятиях присутствуют не только дети, но и взрослые инвалиды (колясочники).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Дуга 6"/>
          <p:cNvSpPr/>
          <p:nvPr/>
        </p:nvSpPr>
        <p:spPr bwMode="auto">
          <a:xfrm>
            <a:off x="8874248" y="3933056"/>
            <a:ext cx="2592288" cy="2592288"/>
          </a:xfrm>
          <a:prstGeom prst="arc">
            <a:avLst>
              <a:gd name="adj1" fmla="val 16200000"/>
              <a:gd name="adj2" fmla="val 10499722"/>
            </a:avLst>
          </a:prstGeom>
          <a:ln w="127000" cap="sq">
            <a:solidFill>
              <a:srgbClr val="FFCB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9440555" y="4227492"/>
            <a:ext cx="121058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dirty="0" smtClean="0">
                <a:solidFill>
                  <a:srgbClr val="FFCB2B"/>
                </a:solidFill>
                <a:latin typeface="Arial Black" panose="020B0A04020102020204" pitchFamily="34" charset="0"/>
              </a:rPr>
              <a:t>12</a:t>
            </a:r>
            <a:endParaRPr lang="ru-RU" sz="6000" dirty="0">
              <a:solidFill>
                <a:srgbClr val="FFCB2B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9120336" y="5229200"/>
            <a:ext cx="20882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течении 2024 было проведено 12 различных мероприятий для детей ОВЗ</a:t>
            </a: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7208854" y="3931897"/>
            <a:ext cx="22317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 smtClean="0">
                <a:solidFill>
                  <a:srgbClr val="FFCB2B"/>
                </a:solidFill>
                <a:latin typeface="Arial Black" panose="020B0A04020102020204" pitchFamily="34" charset="0"/>
              </a:rPr>
              <a:t>&gt;100</a:t>
            </a:r>
            <a:endParaRPr lang="ru-RU" sz="6000" dirty="0">
              <a:solidFill>
                <a:srgbClr val="FFCB2B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7377449" y="4793671"/>
            <a:ext cx="20882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охватом участников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35360" y="5706253"/>
            <a:ext cx="64893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Администрацией выделяется автотранспорт для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подвоза детей ОВЗ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отдаленных территорий округа.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855004" y="4721368"/>
            <a:ext cx="78258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dirty="0" smtClean="0">
                <a:solidFill>
                  <a:srgbClr val="FFCB2B"/>
                </a:solidFill>
                <a:latin typeface="Arial Black" panose="020B0A04020102020204" pitchFamily="34" charset="0"/>
              </a:rPr>
              <a:t>А</a:t>
            </a:r>
            <a:endParaRPr lang="ru-RU" sz="6000" dirty="0">
              <a:solidFill>
                <a:srgbClr val="FFCB2B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4791579" y="4151098"/>
            <a:ext cx="78258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dirty="0" smtClean="0">
                <a:solidFill>
                  <a:srgbClr val="FFCB2B"/>
                </a:solidFill>
                <a:latin typeface="Arial Black" panose="020B0A04020102020204" pitchFamily="34" charset="0"/>
              </a:rPr>
              <a:t>Б</a:t>
            </a:r>
            <a:endParaRPr lang="ru-RU" sz="6000" dirty="0">
              <a:solidFill>
                <a:srgbClr val="FFCB2B"/>
              </a:solidFill>
              <a:latin typeface="Arial Black" panose="020B0A04020102020204" pitchFamily="34" charset="0"/>
            </a:endParaRPr>
          </a:p>
        </p:txBody>
      </p:sp>
      <p:sp>
        <p:nvSpPr>
          <p:cNvPr id="26" name="Полилиния 25"/>
          <p:cNvSpPr/>
          <p:nvPr/>
        </p:nvSpPr>
        <p:spPr>
          <a:xfrm>
            <a:off x="1536700" y="4664350"/>
            <a:ext cx="3314700" cy="911624"/>
          </a:xfrm>
          <a:custGeom>
            <a:avLst/>
            <a:gdLst>
              <a:gd name="connsiteX0" fmla="*/ 0 w 3314700"/>
              <a:gd name="connsiteY0" fmla="*/ 644250 h 911624"/>
              <a:gd name="connsiteX1" fmla="*/ 101600 w 3314700"/>
              <a:gd name="connsiteY1" fmla="*/ 606150 h 911624"/>
              <a:gd name="connsiteX2" fmla="*/ 406400 w 3314700"/>
              <a:gd name="connsiteY2" fmla="*/ 21950 h 911624"/>
              <a:gd name="connsiteX3" fmla="*/ 1371600 w 3314700"/>
              <a:gd name="connsiteY3" fmla="*/ 199750 h 911624"/>
              <a:gd name="connsiteX4" fmla="*/ 2755900 w 3314700"/>
              <a:gd name="connsiteY4" fmla="*/ 910950 h 911624"/>
              <a:gd name="connsiteX5" fmla="*/ 3314700 w 3314700"/>
              <a:gd name="connsiteY5" fmla="*/ 60050 h 911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14700" h="911624">
                <a:moveTo>
                  <a:pt x="0" y="644250"/>
                </a:moveTo>
                <a:cubicBezTo>
                  <a:pt x="16933" y="677058"/>
                  <a:pt x="33867" y="709867"/>
                  <a:pt x="101600" y="606150"/>
                </a:cubicBezTo>
                <a:cubicBezTo>
                  <a:pt x="169333" y="502433"/>
                  <a:pt x="194733" y="89683"/>
                  <a:pt x="406400" y="21950"/>
                </a:cubicBezTo>
                <a:cubicBezTo>
                  <a:pt x="618067" y="-45783"/>
                  <a:pt x="980017" y="51583"/>
                  <a:pt x="1371600" y="199750"/>
                </a:cubicBezTo>
                <a:cubicBezTo>
                  <a:pt x="1763183" y="347917"/>
                  <a:pt x="2432050" y="934233"/>
                  <a:pt x="2755900" y="910950"/>
                </a:cubicBezTo>
                <a:cubicBezTo>
                  <a:pt x="3079750" y="887667"/>
                  <a:pt x="3197225" y="473858"/>
                  <a:pt x="3314700" y="60050"/>
                </a:cubicBezTo>
              </a:path>
            </a:pathLst>
          </a:custGeom>
          <a:noFill/>
          <a:ln>
            <a:prstDash val="dash"/>
            <a:headEnd type="oval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478" y="4167192"/>
            <a:ext cx="1359346" cy="130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68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auto">
          <a:xfrm>
            <a:off x="9032476" y="2924944"/>
            <a:ext cx="2464123" cy="3096343"/>
          </a:xfrm>
          <a:prstGeom prst="rect">
            <a:avLst/>
          </a:prstGeom>
          <a:solidFill>
            <a:srgbClr val="FFC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4439816" y="2924944"/>
            <a:ext cx="4176464" cy="3096343"/>
          </a:xfrm>
          <a:prstGeom prst="rect">
            <a:avLst/>
          </a:prstGeom>
          <a:solidFill>
            <a:srgbClr val="FFC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6"/>
          <p:cNvSpPr/>
          <p:nvPr/>
        </p:nvSpPr>
        <p:spPr bwMode="auto">
          <a:xfrm>
            <a:off x="0" y="485304"/>
            <a:ext cx="5658892" cy="1215504"/>
          </a:xfrm>
          <a:custGeom>
            <a:avLst/>
            <a:gdLst>
              <a:gd name="connsiteX0" fmla="*/ 0 w 4223792"/>
              <a:gd name="connsiteY0" fmla="*/ 0 h 936104"/>
              <a:gd name="connsiteX1" fmla="*/ 4223792 w 4223792"/>
              <a:gd name="connsiteY1" fmla="*/ 0 h 936104"/>
              <a:gd name="connsiteX2" fmla="*/ 4223792 w 4223792"/>
              <a:gd name="connsiteY2" fmla="*/ 936104 h 936104"/>
              <a:gd name="connsiteX3" fmla="*/ 0 w 4223792"/>
              <a:gd name="connsiteY3" fmla="*/ 936104 h 936104"/>
              <a:gd name="connsiteX4" fmla="*/ 0 w 4223792"/>
              <a:gd name="connsiteY4" fmla="*/ 0 h 936104"/>
              <a:gd name="connsiteX0" fmla="*/ 0 w 4223792"/>
              <a:gd name="connsiteY0" fmla="*/ 0 h 936104"/>
              <a:gd name="connsiteX1" fmla="*/ 4223792 w 4223792"/>
              <a:gd name="connsiteY1" fmla="*/ 0 h 936104"/>
              <a:gd name="connsiteX2" fmla="*/ 3449092 w 4223792"/>
              <a:gd name="connsiteY2" fmla="*/ 834504 h 936104"/>
              <a:gd name="connsiteX3" fmla="*/ 0 w 4223792"/>
              <a:gd name="connsiteY3" fmla="*/ 936104 h 936104"/>
              <a:gd name="connsiteX4" fmla="*/ 0 w 4223792"/>
              <a:gd name="connsiteY4" fmla="*/ 0 h 936104"/>
              <a:gd name="connsiteX0" fmla="*/ 0 w 5392192"/>
              <a:gd name="connsiteY0" fmla="*/ 203200 h 1139304"/>
              <a:gd name="connsiteX1" fmla="*/ 5392192 w 5392192"/>
              <a:gd name="connsiteY1" fmla="*/ 0 h 1139304"/>
              <a:gd name="connsiteX2" fmla="*/ 3449092 w 5392192"/>
              <a:gd name="connsiteY2" fmla="*/ 1037704 h 1139304"/>
              <a:gd name="connsiteX3" fmla="*/ 0 w 5392192"/>
              <a:gd name="connsiteY3" fmla="*/ 1139304 h 1139304"/>
              <a:gd name="connsiteX4" fmla="*/ 0 w 5392192"/>
              <a:gd name="connsiteY4" fmla="*/ 203200 h 1139304"/>
              <a:gd name="connsiteX0" fmla="*/ 0 w 4604792"/>
              <a:gd name="connsiteY0" fmla="*/ 241300 h 1177404"/>
              <a:gd name="connsiteX1" fmla="*/ 4604792 w 4604792"/>
              <a:gd name="connsiteY1" fmla="*/ 0 h 1177404"/>
              <a:gd name="connsiteX2" fmla="*/ 3449092 w 4604792"/>
              <a:gd name="connsiteY2" fmla="*/ 1075804 h 1177404"/>
              <a:gd name="connsiteX3" fmla="*/ 0 w 4604792"/>
              <a:gd name="connsiteY3" fmla="*/ 1177404 h 1177404"/>
              <a:gd name="connsiteX4" fmla="*/ 0 w 4604792"/>
              <a:gd name="connsiteY4" fmla="*/ 241300 h 1177404"/>
              <a:gd name="connsiteX0" fmla="*/ 0 w 4604792"/>
              <a:gd name="connsiteY0" fmla="*/ 241300 h 1177404"/>
              <a:gd name="connsiteX1" fmla="*/ 4604792 w 4604792"/>
              <a:gd name="connsiteY1" fmla="*/ 0 h 1177404"/>
              <a:gd name="connsiteX2" fmla="*/ 3334792 w 4604792"/>
              <a:gd name="connsiteY2" fmla="*/ 910704 h 1177404"/>
              <a:gd name="connsiteX3" fmla="*/ 0 w 4604792"/>
              <a:gd name="connsiteY3" fmla="*/ 1177404 h 1177404"/>
              <a:gd name="connsiteX4" fmla="*/ 0 w 4604792"/>
              <a:gd name="connsiteY4" fmla="*/ 241300 h 1177404"/>
              <a:gd name="connsiteX0" fmla="*/ 0 w 4604792"/>
              <a:gd name="connsiteY0" fmla="*/ 241300 h 1177404"/>
              <a:gd name="connsiteX1" fmla="*/ 4604792 w 4604792"/>
              <a:gd name="connsiteY1" fmla="*/ 0 h 1177404"/>
              <a:gd name="connsiteX2" fmla="*/ 3766592 w 4604792"/>
              <a:gd name="connsiteY2" fmla="*/ 1088504 h 1177404"/>
              <a:gd name="connsiteX3" fmla="*/ 0 w 4604792"/>
              <a:gd name="connsiteY3" fmla="*/ 1177404 h 1177404"/>
              <a:gd name="connsiteX4" fmla="*/ 0 w 4604792"/>
              <a:gd name="connsiteY4" fmla="*/ 241300 h 1177404"/>
              <a:gd name="connsiteX0" fmla="*/ 0 w 5658892"/>
              <a:gd name="connsiteY0" fmla="*/ 279400 h 1215504"/>
              <a:gd name="connsiteX1" fmla="*/ 5658892 w 5658892"/>
              <a:gd name="connsiteY1" fmla="*/ 0 h 1215504"/>
              <a:gd name="connsiteX2" fmla="*/ 3766592 w 5658892"/>
              <a:gd name="connsiteY2" fmla="*/ 1126604 h 1215504"/>
              <a:gd name="connsiteX3" fmla="*/ 0 w 5658892"/>
              <a:gd name="connsiteY3" fmla="*/ 1215504 h 1215504"/>
              <a:gd name="connsiteX4" fmla="*/ 0 w 5658892"/>
              <a:gd name="connsiteY4" fmla="*/ 279400 h 121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8892" h="1215504">
                <a:moveTo>
                  <a:pt x="0" y="279400"/>
                </a:moveTo>
                <a:lnTo>
                  <a:pt x="5658892" y="0"/>
                </a:lnTo>
                <a:lnTo>
                  <a:pt x="3766592" y="1126604"/>
                </a:lnTo>
                <a:lnTo>
                  <a:pt x="0" y="1215504"/>
                </a:lnTo>
                <a:lnTo>
                  <a:pt x="0" y="279400"/>
                </a:lnTo>
                <a:close/>
              </a:path>
            </a:pathLst>
          </a:cu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767408" y="874939"/>
            <a:ext cx="2808312" cy="753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spcAft>
                <a:spcPts val="1000"/>
              </a:spcAft>
            </a:pPr>
            <a:r>
              <a:rPr lang="ru-RU" sz="2500" dirty="0" smtClean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ДЕЙСТВИЯ</a:t>
            </a:r>
          </a:p>
          <a:p>
            <a:pPr>
              <a:lnSpc>
                <a:spcPts val="2000"/>
              </a:lnSpc>
              <a:spcAft>
                <a:spcPts val="1000"/>
              </a:spcAft>
            </a:pPr>
            <a:r>
              <a:rPr lang="ru-RU" sz="2500" dirty="0" smtClean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РЕШЕНИЯ</a:t>
            </a:r>
            <a:endParaRPr lang="ru-RU" sz="2500" dirty="0">
              <a:solidFill>
                <a:schemeClr val="bg1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394" y="897009"/>
            <a:ext cx="634112" cy="60686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 bwMode="auto">
          <a:xfrm>
            <a:off x="1370988" y="1916832"/>
            <a:ext cx="945002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СОТРУДНИЧЕСТВО С ДРУГИМИ ОРГАНИЗАЦИЯМИ </a:t>
            </a:r>
          </a:p>
          <a:p>
            <a:pPr algn="ctr"/>
            <a:r>
              <a:rPr lang="ru-RU" sz="25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И УЧРЕЖДЕНИЯМИ</a:t>
            </a:r>
            <a:endParaRPr lang="ru-RU" sz="25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335360" y="2871015"/>
            <a:ext cx="3888432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Сотрудничество с другими организациями и учреждениями, работающими в области поддержки детей с ограниченными возможностями здоровья, играет ключевую роль в создании успешного и инклюзивного опыта. Социальным партнером МКУ ДО «Дом детского творчества» с. Новопокровка является национальный парк «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Удэгейская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Легенда», который охотно участвует в мероприятиях для детей с ОВЗ.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824" y="2993188"/>
            <a:ext cx="4181800" cy="31001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821" y="2994630"/>
            <a:ext cx="2478101" cy="310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78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/>
          <p:nvPr/>
        </p:nvSpPr>
        <p:spPr bwMode="auto">
          <a:xfrm>
            <a:off x="0" y="485304"/>
            <a:ext cx="5658892" cy="1215504"/>
          </a:xfrm>
          <a:custGeom>
            <a:avLst/>
            <a:gdLst>
              <a:gd name="connsiteX0" fmla="*/ 0 w 4223792"/>
              <a:gd name="connsiteY0" fmla="*/ 0 h 936104"/>
              <a:gd name="connsiteX1" fmla="*/ 4223792 w 4223792"/>
              <a:gd name="connsiteY1" fmla="*/ 0 h 936104"/>
              <a:gd name="connsiteX2" fmla="*/ 4223792 w 4223792"/>
              <a:gd name="connsiteY2" fmla="*/ 936104 h 936104"/>
              <a:gd name="connsiteX3" fmla="*/ 0 w 4223792"/>
              <a:gd name="connsiteY3" fmla="*/ 936104 h 936104"/>
              <a:gd name="connsiteX4" fmla="*/ 0 w 4223792"/>
              <a:gd name="connsiteY4" fmla="*/ 0 h 936104"/>
              <a:gd name="connsiteX0" fmla="*/ 0 w 4223792"/>
              <a:gd name="connsiteY0" fmla="*/ 0 h 936104"/>
              <a:gd name="connsiteX1" fmla="*/ 4223792 w 4223792"/>
              <a:gd name="connsiteY1" fmla="*/ 0 h 936104"/>
              <a:gd name="connsiteX2" fmla="*/ 3449092 w 4223792"/>
              <a:gd name="connsiteY2" fmla="*/ 834504 h 936104"/>
              <a:gd name="connsiteX3" fmla="*/ 0 w 4223792"/>
              <a:gd name="connsiteY3" fmla="*/ 936104 h 936104"/>
              <a:gd name="connsiteX4" fmla="*/ 0 w 4223792"/>
              <a:gd name="connsiteY4" fmla="*/ 0 h 936104"/>
              <a:gd name="connsiteX0" fmla="*/ 0 w 5392192"/>
              <a:gd name="connsiteY0" fmla="*/ 203200 h 1139304"/>
              <a:gd name="connsiteX1" fmla="*/ 5392192 w 5392192"/>
              <a:gd name="connsiteY1" fmla="*/ 0 h 1139304"/>
              <a:gd name="connsiteX2" fmla="*/ 3449092 w 5392192"/>
              <a:gd name="connsiteY2" fmla="*/ 1037704 h 1139304"/>
              <a:gd name="connsiteX3" fmla="*/ 0 w 5392192"/>
              <a:gd name="connsiteY3" fmla="*/ 1139304 h 1139304"/>
              <a:gd name="connsiteX4" fmla="*/ 0 w 5392192"/>
              <a:gd name="connsiteY4" fmla="*/ 203200 h 1139304"/>
              <a:gd name="connsiteX0" fmla="*/ 0 w 4604792"/>
              <a:gd name="connsiteY0" fmla="*/ 241300 h 1177404"/>
              <a:gd name="connsiteX1" fmla="*/ 4604792 w 4604792"/>
              <a:gd name="connsiteY1" fmla="*/ 0 h 1177404"/>
              <a:gd name="connsiteX2" fmla="*/ 3449092 w 4604792"/>
              <a:gd name="connsiteY2" fmla="*/ 1075804 h 1177404"/>
              <a:gd name="connsiteX3" fmla="*/ 0 w 4604792"/>
              <a:gd name="connsiteY3" fmla="*/ 1177404 h 1177404"/>
              <a:gd name="connsiteX4" fmla="*/ 0 w 4604792"/>
              <a:gd name="connsiteY4" fmla="*/ 241300 h 1177404"/>
              <a:gd name="connsiteX0" fmla="*/ 0 w 4604792"/>
              <a:gd name="connsiteY0" fmla="*/ 241300 h 1177404"/>
              <a:gd name="connsiteX1" fmla="*/ 4604792 w 4604792"/>
              <a:gd name="connsiteY1" fmla="*/ 0 h 1177404"/>
              <a:gd name="connsiteX2" fmla="*/ 3334792 w 4604792"/>
              <a:gd name="connsiteY2" fmla="*/ 910704 h 1177404"/>
              <a:gd name="connsiteX3" fmla="*/ 0 w 4604792"/>
              <a:gd name="connsiteY3" fmla="*/ 1177404 h 1177404"/>
              <a:gd name="connsiteX4" fmla="*/ 0 w 4604792"/>
              <a:gd name="connsiteY4" fmla="*/ 241300 h 1177404"/>
              <a:gd name="connsiteX0" fmla="*/ 0 w 4604792"/>
              <a:gd name="connsiteY0" fmla="*/ 241300 h 1177404"/>
              <a:gd name="connsiteX1" fmla="*/ 4604792 w 4604792"/>
              <a:gd name="connsiteY1" fmla="*/ 0 h 1177404"/>
              <a:gd name="connsiteX2" fmla="*/ 3766592 w 4604792"/>
              <a:gd name="connsiteY2" fmla="*/ 1088504 h 1177404"/>
              <a:gd name="connsiteX3" fmla="*/ 0 w 4604792"/>
              <a:gd name="connsiteY3" fmla="*/ 1177404 h 1177404"/>
              <a:gd name="connsiteX4" fmla="*/ 0 w 4604792"/>
              <a:gd name="connsiteY4" fmla="*/ 241300 h 1177404"/>
              <a:gd name="connsiteX0" fmla="*/ 0 w 5658892"/>
              <a:gd name="connsiteY0" fmla="*/ 279400 h 1215504"/>
              <a:gd name="connsiteX1" fmla="*/ 5658892 w 5658892"/>
              <a:gd name="connsiteY1" fmla="*/ 0 h 1215504"/>
              <a:gd name="connsiteX2" fmla="*/ 3766592 w 5658892"/>
              <a:gd name="connsiteY2" fmla="*/ 1126604 h 1215504"/>
              <a:gd name="connsiteX3" fmla="*/ 0 w 5658892"/>
              <a:gd name="connsiteY3" fmla="*/ 1215504 h 1215504"/>
              <a:gd name="connsiteX4" fmla="*/ 0 w 5658892"/>
              <a:gd name="connsiteY4" fmla="*/ 279400 h 121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8892" h="1215504">
                <a:moveTo>
                  <a:pt x="0" y="279400"/>
                </a:moveTo>
                <a:lnTo>
                  <a:pt x="5658892" y="0"/>
                </a:lnTo>
                <a:lnTo>
                  <a:pt x="3766592" y="1126604"/>
                </a:lnTo>
                <a:lnTo>
                  <a:pt x="0" y="1215504"/>
                </a:lnTo>
                <a:lnTo>
                  <a:pt x="0" y="279400"/>
                </a:lnTo>
                <a:close/>
              </a:path>
            </a:pathLst>
          </a:cu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767408" y="874939"/>
            <a:ext cx="2808312" cy="753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spcAft>
                <a:spcPts val="1000"/>
              </a:spcAft>
            </a:pPr>
            <a:r>
              <a:rPr lang="ru-RU" sz="2500" dirty="0" smtClean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ДЕЙСТВИЯ</a:t>
            </a:r>
          </a:p>
          <a:p>
            <a:pPr>
              <a:lnSpc>
                <a:spcPts val="2000"/>
              </a:lnSpc>
              <a:spcAft>
                <a:spcPts val="1000"/>
              </a:spcAft>
            </a:pPr>
            <a:r>
              <a:rPr lang="ru-RU" sz="2500" dirty="0" smtClean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РЕШЕНИЯ</a:t>
            </a:r>
            <a:endParaRPr lang="ru-RU" sz="2500" dirty="0">
              <a:solidFill>
                <a:schemeClr val="bg1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394" y="897009"/>
            <a:ext cx="634112" cy="60686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 bwMode="auto">
          <a:xfrm>
            <a:off x="1679567" y="1916832"/>
            <a:ext cx="8832866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ФОРМИРОВАНИЕ ПОЗИТИВНОГО ОТНОШЕНИЯ </a:t>
            </a:r>
          </a:p>
          <a:p>
            <a:pPr algn="ctr"/>
            <a:r>
              <a:rPr lang="ru-RU" sz="25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ОБЩЕСТВА К ДЕТЯМ С ОВЗ</a:t>
            </a:r>
            <a:endParaRPr lang="ru-RU" sz="25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335360" y="2778606"/>
            <a:ext cx="11449272" cy="1490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позитивного отношения общества к детям с ограниченными возможностями здоровья и их семьям. Взаимодействие здоровых детей с детьми ОВЗ, формирование ответственности и толерантности внутри подростковой среды. Участие в мероприятиях членов Молодежного совета,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Юнармии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Так на одном из мероприятий было принято решение ежегодно помогать детям-инвалидам. Была организована муниципальная акция «Твори добро», которая начинает работать в сентябре.  В 2024г на собранные деньги приобрели и вручили: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679567" y="4289177"/>
            <a:ext cx="3024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нвалидная коляска </a:t>
            </a:r>
          </a:p>
          <a:p>
            <a:pPr>
              <a:spcAft>
                <a:spcPts val="0"/>
              </a:spcAft>
            </a:pP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(ребенок-инвалид с.Рощино)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5901" y="4268758"/>
            <a:ext cx="648072" cy="62022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 bwMode="auto">
          <a:xfrm>
            <a:off x="1673972" y="4999084"/>
            <a:ext cx="39179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тиральную машину автомат,  одежда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(ребенок-инвалид п.Восток)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679567" y="5708991"/>
            <a:ext cx="34803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гловая ванна </a:t>
            </a:r>
          </a:p>
          <a:p>
            <a:pPr>
              <a:spcAft>
                <a:spcPts val="0"/>
              </a:spcAft>
            </a:pP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(ребенок-инвалид с.Новопокровка).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5901" y="4998126"/>
            <a:ext cx="648072" cy="6202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5901" y="5683396"/>
            <a:ext cx="648072" cy="62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62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 bwMode="auto">
          <a:xfrm>
            <a:off x="4228851" y="2801980"/>
            <a:ext cx="1724818" cy="2067180"/>
          </a:xfrm>
          <a:prstGeom prst="rect">
            <a:avLst/>
          </a:prstGeom>
          <a:solidFill>
            <a:srgbClr val="FFC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6206206" y="2801980"/>
            <a:ext cx="2738660" cy="2067180"/>
          </a:xfrm>
          <a:prstGeom prst="rect">
            <a:avLst/>
          </a:prstGeom>
          <a:solidFill>
            <a:srgbClr val="FFC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9197403" y="2801980"/>
            <a:ext cx="1547663" cy="2067180"/>
          </a:xfrm>
          <a:prstGeom prst="rect">
            <a:avLst/>
          </a:prstGeom>
          <a:solidFill>
            <a:srgbClr val="FFC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95100" y="2801980"/>
            <a:ext cx="2781214" cy="2067180"/>
          </a:xfrm>
          <a:prstGeom prst="rect">
            <a:avLst/>
          </a:prstGeom>
          <a:solidFill>
            <a:srgbClr val="FFC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6"/>
          <p:cNvSpPr/>
          <p:nvPr/>
        </p:nvSpPr>
        <p:spPr bwMode="auto">
          <a:xfrm>
            <a:off x="0" y="485304"/>
            <a:ext cx="5658892" cy="1215504"/>
          </a:xfrm>
          <a:custGeom>
            <a:avLst/>
            <a:gdLst>
              <a:gd name="connsiteX0" fmla="*/ 0 w 4223792"/>
              <a:gd name="connsiteY0" fmla="*/ 0 h 936104"/>
              <a:gd name="connsiteX1" fmla="*/ 4223792 w 4223792"/>
              <a:gd name="connsiteY1" fmla="*/ 0 h 936104"/>
              <a:gd name="connsiteX2" fmla="*/ 4223792 w 4223792"/>
              <a:gd name="connsiteY2" fmla="*/ 936104 h 936104"/>
              <a:gd name="connsiteX3" fmla="*/ 0 w 4223792"/>
              <a:gd name="connsiteY3" fmla="*/ 936104 h 936104"/>
              <a:gd name="connsiteX4" fmla="*/ 0 w 4223792"/>
              <a:gd name="connsiteY4" fmla="*/ 0 h 936104"/>
              <a:gd name="connsiteX0" fmla="*/ 0 w 4223792"/>
              <a:gd name="connsiteY0" fmla="*/ 0 h 936104"/>
              <a:gd name="connsiteX1" fmla="*/ 4223792 w 4223792"/>
              <a:gd name="connsiteY1" fmla="*/ 0 h 936104"/>
              <a:gd name="connsiteX2" fmla="*/ 3449092 w 4223792"/>
              <a:gd name="connsiteY2" fmla="*/ 834504 h 936104"/>
              <a:gd name="connsiteX3" fmla="*/ 0 w 4223792"/>
              <a:gd name="connsiteY3" fmla="*/ 936104 h 936104"/>
              <a:gd name="connsiteX4" fmla="*/ 0 w 4223792"/>
              <a:gd name="connsiteY4" fmla="*/ 0 h 936104"/>
              <a:gd name="connsiteX0" fmla="*/ 0 w 5392192"/>
              <a:gd name="connsiteY0" fmla="*/ 203200 h 1139304"/>
              <a:gd name="connsiteX1" fmla="*/ 5392192 w 5392192"/>
              <a:gd name="connsiteY1" fmla="*/ 0 h 1139304"/>
              <a:gd name="connsiteX2" fmla="*/ 3449092 w 5392192"/>
              <a:gd name="connsiteY2" fmla="*/ 1037704 h 1139304"/>
              <a:gd name="connsiteX3" fmla="*/ 0 w 5392192"/>
              <a:gd name="connsiteY3" fmla="*/ 1139304 h 1139304"/>
              <a:gd name="connsiteX4" fmla="*/ 0 w 5392192"/>
              <a:gd name="connsiteY4" fmla="*/ 203200 h 1139304"/>
              <a:gd name="connsiteX0" fmla="*/ 0 w 4604792"/>
              <a:gd name="connsiteY0" fmla="*/ 241300 h 1177404"/>
              <a:gd name="connsiteX1" fmla="*/ 4604792 w 4604792"/>
              <a:gd name="connsiteY1" fmla="*/ 0 h 1177404"/>
              <a:gd name="connsiteX2" fmla="*/ 3449092 w 4604792"/>
              <a:gd name="connsiteY2" fmla="*/ 1075804 h 1177404"/>
              <a:gd name="connsiteX3" fmla="*/ 0 w 4604792"/>
              <a:gd name="connsiteY3" fmla="*/ 1177404 h 1177404"/>
              <a:gd name="connsiteX4" fmla="*/ 0 w 4604792"/>
              <a:gd name="connsiteY4" fmla="*/ 241300 h 1177404"/>
              <a:gd name="connsiteX0" fmla="*/ 0 w 4604792"/>
              <a:gd name="connsiteY0" fmla="*/ 241300 h 1177404"/>
              <a:gd name="connsiteX1" fmla="*/ 4604792 w 4604792"/>
              <a:gd name="connsiteY1" fmla="*/ 0 h 1177404"/>
              <a:gd name="connsiteX2" fmla="*/ 3334792 w 4604792"/>
              <a:gd name="connsiteY2" fmla="*/ 910704 h 1177404"/>
              <a:gd name="connsiteX3" fmla="*/ 0 w 4604792"/>
              <a:gd name="connsiteY3" fmla="*/ 1177404 h 1177404"/>
              <a:gd name="connsiteX4" fmla="*/ 0 w 4604792"/>
              <a:gd name="connsiteY4" fmla="*/ 241300 h 1177404"/>
              <a:gd name="connsiteX0" fmla="*/ 0 w 4604792"/>
              <a:gd name="connsiteY0" fmla="*/ 241300 h 1177404"/>
              <a:gd name="connsiteX1" fmla="*/ 4604792 w 4604792"/>
              <a:gd name="connsiteY1" fmla="*/ 0 h 1177404"/>
              <a:gd name="connsiteX2" fmla="*/ 3766592 w 4604792"/>
              <a:gd name="connsiteY2" fmla="*/ 1088504 h 1177404"/>
              <a:gd name="connsiteX3" fmla="*/ 0 w 4604792"/>
              <a:gd name="connsiteY3" fmla="*/ 1177404 h 1177404"/>
              <a:gd name="connsiteX4" fmla="*/ 0 w 4604792"/>
              <a:gd name="connsiteY4" fmla="*/ 241300 h 1177404"/>
              <a:gd name="connsiteX0" fmla="*/ 0 w 5658892"/>
              <a:gd name="connsiteY0" fmla="*/ 279400 h 1215504"/>
              <a:gd name="connsiteX1" fmla="*/ 5658892 w 5658892"/>
              <a:gd name="connsiteY1" fmla="*/ 0 h 1215504"/>
              <a:gd name="connsiteX2" fmla="*/ 3766592 w 5658892"/>
              <a:gd name="connsiteY2" fmla="*/ 1126604 h 1215504"/>
              <a:gd name="connsiteX3" fmla="*/ 0 w 5658892"/>
              <a:gd name="connsiteY3" fmla="*/ 1215504 h 1215504"/>
              <a:gd name="connsiteX4" fmla="*/ 0 w 5658892"/>
              <a:gd name="connsiteY4" fmla="*/ 279400 h 121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8892" h="1215504">
                <a:moveTo>
                  <a:pt x="0" y="279400"/>
                </a:moveTo>
                <a:lnTo>
                  <a:pt x="5658892" y="0"/>
                </a:lnTo>
                <a:lnTo>
                  <a:pt x="3766592" y="1126604"/>
                </a:lnTo>
                <a:lnTo>
                  <a:pt x="0" y="1215504"/>
                </a:lnTo>
                <a:lnTo>
                  <a:pt x="0" y="279400"/>
                </a:lnTo>
                <a:close/>
              </a:path>
            </a:pathLst>
          </a:cu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767408" y="930418"/>
            <a:ext cx="3744416" cy="692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spcAft>
                <a:spcPts val="1000"/>
              </a:spcAft>
            </a:pPr>
            <a:r>
              <a:rPr lang="ru-RU" sz="2500" dirty="0" smtClean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ВАЖНОСТЬ</a:t>
            </a:r>
            <a:br>
              <a:rPr lang="ru-RU" sz="2500" dirty="0" smtClean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 smtClean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ПРОЕКТА </a:t>
            </a:r>
            <a:endParaRPr lang="ru-RU" sz="2500" dirty="0">
              <a:solidFill>
                <a:schemeClr val="bg1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394" y="897009"/>
            <a:ext cx="634112" cy="60686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 bwMode="auto">
          <a:xfrm>
            <a:off x="794506" y="2070321"/>
            <a:ext cx="10558078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  <a:tab pos="630555" algn="l"/>
              </a:tabLst>
            </a:pP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Сегодня стоит острая необходимость продолжения этой деятельности для семей, в которых ребенок с ОВЗ не посещает дошкольные или школьные образовательные учреждения.</a:t>
            </a: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794506" y="5013176"/>
            <a:ext cx="10558078" cy="1202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  <a:tab pos="630555" algn="l"/>
              </a:tabLst>
            </a:pP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Опыт работы с детьми  ОВЗ показал, что начинать вовлечение таких семей в социальную жизнь общества и развитие творческого потенциала детей нужно начинать как можно раньше. Для решения сложившихся проблем необходимо создать среду для преодоления социальной изолированности детей с ОВЗ и обмена опытом родителей, получения консультаций специалистов, что приведет к гармонизации детско-родительских отношений в семьях.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018" y="2868153"/>
            <a:ext cx="2771800" cy="20788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355" y="2869641"/>
            <a:ext cx="1723132" cy="207736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1"/>
          <a:stretch/>
        </p:blipFill>
        <p:spPr>
          <a:xfrm>
            <a:off x="6312024" y="2868153"/>
            <a:ext cx="2725128" cy="20788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689" y="2868153"/>
            <a:ext cx="1599642" cy="207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20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auto">
          <a:xfrm>
            <a:off x="9006933" y="3244927"/>
            <a:ext cx="2619564" cy="2596211"/>
          </a:xfrm>
          <a:prstGeom prst="rect">
            <a:avLst/>
          </a:prstGeom>
          <a:solidFill>
            <a:srgbClr val="FFC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6039402" y="3244927"/>
            <a:ext cx="2619564" cy="2596211"/>
          </a:xfrm>
          <a:prstGeom prst="rect">
            <a:avLst/>
          </a:prstGeom>
          <a:solidFill>
            <a:srgbClr val="FFC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6"/>
          <p:cNvSpPr/>
          <p:nvPr/>
        </p:nvSpPr>
        <p:spPr bwMode="auto">
          <a:xfrm>
            <a:off x="0" y="485304"/>
            <a:ext cx="5658892" cy="1215504"/>
          </a:xfrm>
          <a:custGeom>
            <a:avLst/>
            <a:gdLst>
              <a:gd name="connsiteX0" fmla="*/ 0 w 4223792"/>
              <a:gd name="connsiteY0" fmla="*/ 0 h 936104"/>
              <a:gd name="connsiteX1" fmla="*/ 4223792 w 4223792"/>
              <a:gd name="connsiteY1" fmla="*/ 0 h 936104"/>
              <a:gd name="connsiteX2" fmla="*/ 4223792 w 4223792"/>
              <a:gd name="connsiteY2" fmla="*/ 936104 h 936104"/>
              <a:gd name="connsiteX3" fmla="*/ 0 w 4223792"/>
              <a:gd name="connsiteY3" fmla="*/ 936104 h 936104"/>
              <a:gd name="connsiteX4" fmla="*/ 0 w 4223792"/>
              <a:gd name="connsiteY4" fmla="*/ 0 h 936104"/>
              <a:gd name="connsiteX0" fmla="*/ 0 w 4223792"/>
              <a:gd name="connsiteY0" fmla="*/ 0 h 936104"/>
              <a:gd name="connsiteX1" fmla="*/ 4223792 w 4223792"/>
              <a:gd name="connsiteY1" fmla="*/ 0 h 936104"/>
              <a:gd name="connsiteX2" fmla="*/ 3449092 w 4223792"/>
              <a:gd name="connsiteY2" fmla="*/ 834504 h 936104"/>
              <a:gd name="connsiteX3" fmla="*/ 0 w 4223792"/>
              <a:gd name="connsiteY3" fmla="*/ 936104 h 936104"/>
              <a:gd name="connsiteX4" fmla="*/ 0 w 4223792"/>
              <a:gd name="connsiteY4" fmla="*/ 0 h 936104"/>
              <a:gd name="connsiteX0" fmla="*/ 0 w 5392192"/>
              <a:gd name="connsiteY0" fmla="*/ 203200 h 1139304"/>
              <a:gd name="connsiteX1" fmla="*/ 5392192 w 5392192"/>
              <a:gd name="connsiteY1" fmla="*/ 0 h 1139304"/>
              <a:gd name="connsiteX2" fmla="*/ 3449092 w 5392192"/>
              <a:gd name="connsiteY2" fmla="*/ 1037704 h 1139304"/>
              <a:gd name="connsiteX3" fmla="*/ 0 w 5392192"/>
              <a:gd name="connsiteY3" fmla="*/ 1139304 h 1139304"/>
              <a:gd name="connsiteX4" fmla="*/ 0 w 5392192"/>
              <a:gd name="connsiteY4" fmla="*/ 203200 h 1139304"/>
              <a:gd name="connsiteX0" fmla="*/ 0 w 4604792"/>
              <a:gd name="connsiteY0" fmla="*/ 241300 h 1177404"/>
              <a:gd name="connsiteX1" fmla="*/ 4604792 w 4604792"/>
              <a:gd name="connsiteY1" fmla="*/ 0 h 1177404"/>
              <a:gd name="connsiteX2" fmla="*/ 3449092 w 4604792"/>
              <a:gd name="connsiteY2" fmla="*/ 1075804 h 1177404"/>
              <a:gd name="connsiteX3" fmla="*/ 0 w 4604792"/>
              <a:gd name="connsiteY3" fmla="*/ 1177404 h 1177404"/>
              <a:gd name="connsiteX4" fmla="*/ 0 w 4604792"/>
              <a:gd name="connsiteY4" fmla="*/ 241300 h 1177404"/>
              <a:gd name="connsiteX0" fmla="*/ 0 w 4604792"/>
              <a:gd name="connsiteY0" fmla="*/ 241300 h 1177404"/>
              <a:gd name="connsiteX1" fmla="*/ 4604792 w 4604792"/>
              <a:gd name="connsiteY1" fmla="*/ 0 h 1177404"/>
              <a:gd name="connsiteX2" fmla="*/ 3334792 w 4604792"/>
              <a:gd name="connsiteY2" fmla="*/ 910704 h 1177404"/>
              <a:gd name="connsiteX3" fmla="*/ 0 w 4604792"/>
              <a:gd name="connsiteY3" fmla="*/ 1177404 h 1177404"/>
              <a:gd name="connsiteX4" fmla="*/ 0 w 4604792"/>
              <a:gd name="connsiteY4" fmla="*/ 241300 h 1177404"/>
              <a:gd name="connsiteX0" fmla="*/ 0 w 4604792"/>
              <a:gd name="connsiteY0" fmla="*/ 241300 h 1177404"/>
              <a:gd name="connsiteX1" fmla="*/ 4604792 w 4604792"/>
              <a:gd name="connsiteY1" fmla="*/ 0 h 1177404"/>
              <a:gd name="connsiteX2" fmla="*/ 3766592 w 4604792"/>
              <a:gd name="connsiteY2" fmla="*/ 1088504 h 1177404"/>
              <a:gd name="connsiteX3" fmla="*/ 0 w 4604792"/>
              <a:gd name="connsiteY3" fmla="*/ 1177404 h 1177404"/>
              <a:gd name="connsiteX4" fmla="*/ 0 w 4604792"/>
              <a:gd name="connsiteY4" fmla="*/ 241300 h 1177404"/>
              <a:gd name="connsiteX0" fmla="*/ 0 w 5658892"/>
              <a:gd name="connsiteY0" fmla="*/ 279400 h 1215504"/>
              <a:gd name="connsiteX1" fmla="*/ 5658892 w 5658892"/>
              <a:gd name="connsiteY1" fmla="*/ 0 h 1215504"/>
              <a:gd name="connsiteX2" fmla="*/ 3766592 w 5658892"/>
              <a:gd name="connsiteY2" fmla="*/ 1126604 h 1215504"/>
              <a:gd name="connsiteX3" fmla="*/ 0 w 5658892"/>
              <a:gd name="connsiteY3" fmla="*/ 1215504 h 1215504"/>
              <a:gd name="connsiteX4" fmla="*/ 0 w 5658892"/>
              <a:gd name="connsiteY4" fmla="*/ 279400 h 121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8892" h="1215504">
                <a:moveTo>
                  <a:pt x="0" y="279400"/>
                </a:moveTo>
                <a:lnTo>
                  <a:pt x="5658892" y="0"/>
                </a:lnTo>
                <a:lnTo>
                  <a:pt x="3766592" y="1126604"/>
                </a:lnTo>
                <a:lnTo>
                  <a:pt x="0" y="1215504"/>
                </a:lnTo>
                <a:lnTo>
                  <a:pt x="0" y="279400"/>
                </a:lnTo>
                <a:close/>
              </a:path>
            </a:pathLst>
          </a:cu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767408" y="930418"/>
            <a:ext cx="3744416" cy="692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spcAft>
                <a:spcPts val="1000"/>
              </a:spcAft>
            </a:pPr>
            <a:r>
              <a:rPr lang="ru-RU" sz="2500" dirty="0" smtClean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СОПРОВОЖДЕНИЕ</a:t>
            </a:r>
            <a:br>
              <a:rPr lang="ru-RU" sz="2500" dirty="0" smtClean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 smtClean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ПРОЕКТА </a:t>
            </a:r>
            <a:endParaRPr lang="ru-RU" sz="2500" dirty="0">
              <a:solidFill>
                <a:schemeClr val="bg1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394" y="897009"/>
            <a:ext cx="634112" cy="60686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 bwMode="auto">
          <a:xfrm>
            <a:off x="1467969" y="1916832"/>
            <a:ext cx="925606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ИНФОРМАЦИОННОЕ СОПРОВОЖДЕНИЕ ПРОЕКТА</a:t>
            </a:r>
            <a:endParaRPr lang="ru-RU" sz="25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335360" y="2393886"/>
            <a:ext cx="11449272" cy="357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Реализация проекта освещается в СМИ, социальных сетях, на сайте администрации.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365" y="3347995"/>
            <a:ext cx="2660781" cy="26607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51" y="3347995"/>
            <a:ext cx="2660781" cy="266078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91" y="3228474"/>
            <a:ext cx="893253" cy="85487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90" y="4320705"/>
            <a:ext cx="893253" cy="85487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89" y="5412936"/>
            <a:ext cx="893253" cy="854871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919931" y="3355312"/>
            <a:ext cx="3429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http://ddtnovopokrovka.ru/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19931" y="4523713"/>
            <a:ext cx="3433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ТГ: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https://t.me/ddt_novopokrovka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919931" y="5639444"/>
            <a:ext cx="3441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https://vk.com/club217382364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58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6"/>
          <p:cNvSpPr/>
          <p:nvPr/>
        </p:nvSpPr>
        <p:spPr bwMode="auto">
          <a:xfrm>
            <a:off x="0" y="485304"/>
            <a:ext cx="6023992" cy="1215504"/>
          </a:xfrm>
          <a:custGeom>
            <a:avLst/>
            <a:gdLst>
              <a:gd name="connsiteX0" fmla="*/ 0 w 4223792"/>
              <a:gd name="connsiteY0" fmla="*/ 0 h 936104"/>
              <a:gd name="connsiteX1" fmla="*/ 4223792 w 4223792"/>
              <a:gd name="connsiteY1" fmla="*/ 0 h 936104"/>
              <a:gd name="connsiteX2" fmla="*/ 4223792 w 4223792"/>
              <a:gd name="connsiteY2" fmla="*/ 936104 h 936104"/>
              <a:gd name="connsiteX3" fmla="*/ 0 w 4223792"/>
              <a:gd name="connsiteY3" fmla="*/ 936104 h 936104"/>
              <a:gd name="connsiteX4" fmla="*/ 0 w 4223792"/>
              <a:gd name="connsiteY4" fmla="*/ 0 h 936104"/>
              <a:gd name="connsiteX0" fmla="*/ 0 w 4223792"/>
              <a:gd name="connsiteY0" fmla="*/ 0 h 936104"/>
              <a:gd name="connsiteX1" fmla="*/ 4223792 w 4223792"/>
              <a:gd name="connsiteY1" fmla="*/ 0 h 936104"/>
              <a:gd name="connsiteX2" fmla="*/ 3449092 w 4223792"/>
              <a:gd name="connsiteY2" fmla="*/ 834504 h 936104"/>
              <a:gd name="connsiteX3" fmla="*/ 0 w 4223792"/>
              <a:gd name="connsiteY3" fmla="*/ 936104 h 936104"/>
              <a:gd name="connsiteX4" fmla="*/ 0 w 4223792"/>
              <a:gd name="connsiteY4" fmla="*/ 0 h 936104"/>
              <a:gd name="connsiteX0" fmla="*/ 0 w 5392192"/>
              <a:gd name="connsiteY0" fmla="*/ 203200 h 1139304"/>
              <a:gd name="connsiteX1" fmla="*/ 5392192 w 5392192"/>
              <a:gd name="connsiteY1" fmla="*/ 0 h 1139304"/>
              <a:gd name="connsiteX2" fmla="*/ 3449092 w 5392192"/>
              <a:gd name="connsiteY2" fmla="*/ 1037704 h 1139304"/>
              <a:gd name="connsiteX3" fmla="*/ 0 w 5392192"/>
              <a:gd name="connsiteY3" fmla="*/ 1139304 h 1139304"/>
              <a:gd name="connsiteX4" fmla="*/ 0 w 5392192"/>
              <a:gd name="connsiteY4" fmla="*/ 203200 h 1139304"/>
              <a:gd name="connsiteX0" fmla="*/ 0 w 4604792"/>
              <a:gd name="connsiteY0" fmla="*/ 241300 h 1177404"/>
              <a:gd name="connsiteX1" fmla="*/ 4604792 w 4604792"/>
              <a:gd name="connsiteY1" fmla="*/ 0 h 1177404"/>
              <a:gd name="connsiteX2" fmla="*/ 3449092 w 4604792"/>
              <a:gd name="connsiteY2" fmla="*/ 1075804 h 1177404"/>
              <a:gd name="connsiteX3" fmla="*/ 0 w 4604792"/>
              <a:gd name="connsiteY3" fmla="*/ 1177404 h 1177404"/>
              <a:gd name="connsiteX4" fmla="*/ 0 w 4604792"/>
              <a:gd name="connsiteY4" fmla="*/ 241300 h 1177404"/>
              <a:gd name="connsiteX0" fmla="*/ 0 w 4604792"/>
              <a:gd name="connsiteY0" fmla="*/ 241300 h 1177404"/>
              <a:gd name="connsiteX1" fmla="*/ 4604792 w 4604792"/>
              <a:gd name="connsiteY1" fmla="*/ 0 h 1177404"/>
              <a:gd name="connsiteX2" fmla="*/ 3334792 w 4604792"/>
              <a:gd name="connsiteY2" fmla="*/ 910704 h 1177404"/>
              <a:gd name="connsiteX3" fmla="*/ 0 w 4604792"/>
              <a:gd name="connsiteY3" fmla="*/ 1177404 h 1177404"/>
              <a:gd name="connsiteX4" fmla="*/ 0 w 4604792"/>
              <a:gd name="connsiteY4" fmla="*/ 241300 h 1177404"/>
              <a:gd name="connsiteX0" fmla="*/ 0 w 4604792"/>
              <a:gd name="connsiteY0" fmla="*/ 241300 h 1177404"/>
              <a:gd name="connsiteX1" fmla="*/ 4604792 w 4604792"/>
              <a:gd name="connsiteY1" fmla="*/ 0 h 1177404"/>
              <a:gd name="connsiteX2" fmla="*/ 3766592 w 4604792"/>
              <a:gd name="connsiteY2" fmla="*/ 1088504 h 1177404"/>
              <a:gd name="connsiteX3" fmla="*/ 0 w 4604792"/>
              <a:gd name="connsiteY3" fmla="*/ 1177404 h 1177404"/>
              <a:gd name="connsiteX4" fmla="*/ 0 w 4604792"/>
              <a:gd name="connsiteY4" fmla="*/ 241300 h 1177404"/>
              <a:gd name="connsiteX0" fmla="*/ 0 w 5658892"/>
              <a:gd name="connsiteY0" fmla="*/ 279400 h 1215504"/>
              <a:gd name="connsiteX1" fmla="*/ 5658892 w 5658892"/>
              <a:gd name="connsiteY1" fmla="*/ 0 h 1215504"/>
              <a:gd name="connsiteX2" fmla="*/ 3766592 w 5658892"/>
              <a:gd name="connsiteY2" fmla="*/ 1126604 h 1215504"/>
              <a:gd name="connsiteX3" fmla="*/ 0 w 5658892"/>
              <a:gd name="connsiteY3" fmla="*/ 1215504 h 1215504"/>
              <a:gd name="connsiteX4" fmla="*/ 0 w 5658892"/>
              <a:gd name="connsiteY4" fmla="*/ 279400 h 121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8892" h="1215504">
                <a:moveTo>
                  <a:pt x="0" y="279400"/>
                </a:moveTo>
                <a:lnTo>
                  <a:pt x="5658892" y="0"/>
                </a:lnTo>
                <a:lnTo>
                  <a:pt x="3766592" y="1126604"/>
                </a:lnTo>
                <a:lnTo>
                  <a:pt x="0" y="1215504"/>
                </a:lnTo>
                <a:lnTo>
                  <a:pt x="0" y="279400"/>
                </a:lnTo>
                <a:close/>
              </a:path>
            </a:pathLst>
          </a:cu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94506" y="900882"/>
            <a:ext cx="3240360" cy="753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spcAft>
                <a:spcPts val="1000"/>
              </a:spcAft>
            </a:pPr>
            <a:r>
              <a:rPr lang="ru-RU" sz="2500" dirty="0" smtClean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en-US" sz="2500" dirty="0" smtClean="0">
              <a:solidFill>
                <a:schemeClr val="bg1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  <a:spcAft>
                <a:spcPts val="1000"/>
              </a:spcAft>
            </a:pPr>
            <a:r>
              <a:rPr lang="ru-RU" sz="2500" dirty="0" smtClean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endParaRPr lang="ru-RU" sz="2500" dirty="0">
              <a:solidFill>
                <a:schemeClr val="bg1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94" y="897009"/>
            <a:ext cx="634112" cy="606865"/>
          </a:xfrm>
          <a:prstGeom prst="rect">
            <a:avLst/>
          </a:prstGeom>
        </p:spPr>
      </p:pic>
      <p:sp>
        <p:nvSpPr>
          <p:cNvPr id="6" name="Дуга 5"/>
          <p:cNvSpPr/>
          <p:nvPr/>
        </p:nvSpPr>
        <p:spPr>
          <a:xfrm>
            <a:off x="8811675" y="1487241"/>
            <a:ext cx="2880320" cy="2880320"/>
          </a:xfrm>
          <a:prstGeom prst="arc">
            <a:avLst>
              <a:gd name="adj1" fmla="val 16200000"/>
              <a:gd name="adj2" fmla="val 10499722"/>
            </a:avLst>
          </a:prstGeom>
          <a:ln w="127000" cap="sq">
            <a:solidFill>
              <a:srgbClr val="FFCB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336360" y="1775273"/>
            <a:ext cx="183095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smtClean="0">
                <a:solidFill>
                  <a:srgbClr val="FFCB2B"/>
                </a:solidFill>
                <a:latin typeface="Arial Black" panose="020B0A04020102020204" pitchFamily="34" charset="0"/>
              </a:rPr>
              <a:t>&gt;</a:t>
            </a:r>
            <a:r>
              <a:rPr lang="ru-RU" sz="4000" dirty="0" smtClean="0">
                <a:solidFill>
                  <a:srgbClr val="FFCB2B"/>
                </a:solidFill>
                <a:latin typeface="Arial Black" panose="020B0A04020102020204" pitchFamily="34" charset="0"/>
              </a:rPr>
              <a:t>75 </a:t>
            </a:r>
          </a:p>
          <a:p>
            <a:pPr algn="ctr"/>
            <a:r>
              <a:rPr lang="ru-RU" sz="4000" dirty="0" smtClean="0">
                <a:solidFill>
                  <a:srgbClr val="FFCB2B"/>
                </a:solidFill>
                <a:latin typeface="Arial Black" panose="020B0A04020102020204" pitchFamily="34" charset="0"/>
              </a:rPr>
              <a:t>детей</a:t>
            </a:r>
            <a:endParaRPr lang="ru-RU" sz="4000" dirty="0">
              <a:solidFill>
                <a:srgbClr val="FFCB2B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015867" y="3098712"/>
            <a:ext cx="2471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Красноармейском муниципальном округе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ОВЗ.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28938" y="2070321"/>
            <a:ext cx="7062244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каждым годом  количество детей с особенностями развития увеличивается.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Такие дети часто сталкиваются с трудностями в общении, адаптации и реализации своего потенциала. 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28938" y="3326062"/>
            <a:ext cx="7062244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они часто сталкиваются с барьерами при доступе к социальным и культурным мероприятиям. Это приводит к ограничению их социальных контактов и затрудняет интеграцию в общество. 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28938" y="4900352"/>
            <a:ext cx="7062244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возникла необходимость создания условий для полноценного развития и социализации детей с ограниченными возможностями здоровья.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14" y="2195453"/>
            <a:ext cx="833530" cy="79771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14" y="3367672"/>
            <a:ext cx="833530" cy="79771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14" y="5007550"/>
            <a:ext cx="833530" cy="79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97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 bwMode="auto">
          <a:xfrm>
            <a:off x="839416" y="5445224"/>
            <a:ext cx="2736304" cy="345859"/>
          </a:xfrm>
          <a:prstGeom prst="rect">
            <a:avLst/>
          </a:prstGeom>
          <a:solidFill>
            <a:srgbClr val="FFC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6"/>
          <p:cNvSpPr/>
          <p:nvPr/>
        </p:nvSpPr>
        <p:spPr bwMode="auto">
          <a:xfrm>
            <a:off x="0" y="485304"/>
            <a:ext cx="6023992" cy="1215504"/>
          </a:xfrm>
          <a:custGeom>
            <a:avLst/>
            <a:gdLst>
              <a:gd name="connsiteX0" fmla="*/ 0 w 4223792"/>
              <a:gd name="connsiteY0" fmla="*/ 0 h 936104"/>
              <a:gd name="connsiteX1" fmla="*/ 4223792 w 4223792"/>
              <a:gd name="connsiteY1" fmla="*/ 0 h 936104"/>
              <a:gd name="connsiteX2" fmla="*/ 4223792 w 4223792"/>
              <a:gd name="connsiteY2" fmla="*/ 936104 h 936104"/>
              <a:gd name="connsiteX3" fmla="*/ 0 w 4223792"/>
              <a:gd name="connsiteY3" fmla="*/ 936104 h 936104"/>
              <a:gd name="connsiteX4" fmla="*/ 0 w 4223792"/>
              <a:gd name="connsiteY4" fmla="*/ 0 h 936104"/>
              <a:gd name="connsiteX0" fmla="*/ 0 w 4223792"/>
              <a:gd name="connsiteY0" fmla="*/ 0 h 936104"/>
              <a:gd name="connsiteX1" fmla="*/ 4223792 w 4223792"/>
              <a:gd name="connsiteY1" fmla="*/ 0 h 936104"/>
              <a:gd name="connsiteX2" fmla="*/ 3449092 w 4223792"/>
              <a:gd name="connsiteY2" fmla="*/ 834504 h 936104"/>
              <a:gd name="connsiteX3" fmla="*/ 0 w 4223792"/>
              <a:gd name="connsiteY3" fmla="*/ 936104 h 936104"/>
              <a:gd name="connsiteX4" fmla="*/ 0 w 4223792"/>
              <a:gd name="connsiteY4" fmla="*/ 0 h 936104"/>
              <a:gd name="connsiteX0" fmla="*/ 0 w 5392192"/>
              <a:gd name="connsiteY0" fmla="*/ 203200 h 1139304"/>
              <a:gd name="connsiteX1" fmla="*/ 5392192 w 5392192"/>
              <a:gd name="connsiteY1" fmla="*/ 0 h 1139304"/>
              <a:gd name="connsiteX2" fmla="*/ 3449092 w 5392192"/>
              <a:gd name="connsiteY2" fmla="*/ 1037704 h 1139304"/>
              <a:gd name="connsiteX3" fmla="*/ 0 w 5392192"/>
              <a:gd name="connsiteY3" fmla="*/ 1139304 h 1139304"/>
              <a:gd name="connsiteX4" fmla="*/ 0 w 5392192"/>
              <a:gd name="connsiteY4" fmla="*/ 203200 h 1139304"/>
              <a:gd name="connsiteX0" fmla="*/ 0 w 4604792"/>
              <a:gd name="connsiteY0" fmla="*/ 241300 h 1177404"/>
              <a:gd name="connsiteX1" fmla="*/ 4604792 w 4604792"/>
              <a:gd name="connsiteY1" fmla="*/ 0 h 1177404"/>
              <a:gd name="connsiteX2" fmla="*/ 3449092 w 4604792"/>
              <a:gd name="connsiteY2" fmla="*/ 1075804 h 1177404"/>
              <a:gd name="connsiteX3" fmla="*/ 0 w 4604792"/>
              <a:gd name="connsiteY3" fmla="*/ 1177404 h 1177404"/>
              <a:gd name="connsiteX4" fmla="*/ 0 w 4604792"/>
              <a:gd name="connsiteY4" fmla="*/ 241300 h 1177404"/>
              <a:gd name="connsiteX0" fmla="*/ 0 w 4604792"/>
              <a:gd name="connsiteY0" fmla="*/ 241300 h 1177404"/>
              <a:gd name="connsiteX1" fmla="*/ 4604792 w 4604792"/>
              <a:gd name="connsiteY1" fmla="*/ 0 h 1177404"/>
              <a:gd name="connsiteX2" fmla="*/ 3334792 w 4604792"/>
              <a:gd name="connsiteY2" fmla="*/ 910704 h 1177404"/>
              <a:gd name="connsiteX3" fmla="*/ 0 w 4604792"/>
              <a:gd name="connsiteY3" fmla="*/ 1177404 h 1177404"/>
              <a:gd name="connsiteX4" fmla="*/ 0 w 4604792"/>
              <a:gd name="connsiteY4" fmla="*/ 241300 h 1177404"/>
              <a:gd name="connsiteX0" fmla="*/ 0 w 4604792"/>
              <a:gd name="connsiteY0" fmla="*/ 241300 h 1177404"/>
              <a:gd name="connsiteX1" fmla="*/ 4604792 w 4604792"/>
              <a:gd name="connsiteY1" fmla="*/ 0 h 1177404"/>
              <a:gd name="connsiteX2" fmla="*/ 3766592 w 4604792"/>
              <a:gd name="connsiteY2" fmla="*/ 1088504 h 1177404"/>
              <a:gd name="connsiteX3" fmla="*/ 0 w 4604792"/>
              <a:gd name="connsiteY3" fmla="*/ 1177404 h 1177404"/>
              <a:gd name="connsiteX4" fmla="*/ 0 w 4604792"/>
              <a:gd name="connsiteY4" fmla="*/ 241300 h 1177404"/>
              <a:gd name="connsiteX0" fmla="*/ 0 w 5658892"/>
              <a:gd name="connsiteY0" fmla="*/ 279400 h 1215504"/>
              <a:gd name="connsiteX1" fmla="*/ 5658892 w 5658892"/>
              <a:gd name="connsiteY1" fmla="*/ 0 h 1215504"/>
              <a:gd name="connsiteX2" fmla="*/ 3766592 w 5658892"/>
              <a:gd name="connsiteY2" fmla="*/ 1126604 h 1215504"/>
              <a:gd name="connsiteX3" fmla="*/ 0 w 5658892"/>
              <a:gd name="connsiteY3" fmla="*/ 1215504 h 1215504"/>
              <a:gd name="connsiteX4" fmla="*/ 0 w 5658892"/>
              <a:gd name="connsiteY4" fmla="*/ 279400 h 121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8892" h="1215504">
                <a:moveTo>
                  <a:pt x="0" y="279400"/>
                </a:moveTo>
                <a:lnTo>
                  <a:pt x="5658892" y="0"/>
                </a:lnTo>
                <a:lnTo>
                  <a:pt x="3766592" y="1126604"/>
                </a:lnTo>
                <a:lnTo>
                  <a:pt x="0" y="1215504"/>
                </a:lnTo>
                <a:lnTo>
                  <a:pt x="0" y="279400"/>
                </a:lnTo>
                <a:close/>
              </a:path>
            </a:pathLst>
          </a:cu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794506" y="900882"/>
            <a:ext cx="3240360" cy="753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spcAft>
                <a:spcPts val="1000"/>
              </a:spcAft>
            </a:pPr>
            <a:r>
              <a:rPr lang="ru-RU" sz="2500" dirty="0" smtClean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en-US" sz="2500" dirty="0" smtClean="0">
              <a:solidFill>
                <a:schemeClr val="bg1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  <a:spcAft>
                <a:spcPts val="1000"/>
              </a:spcAft>
            </a:pPr>
            <a:r>
              <a:rPr lang="ru-RU" sz="2500" dirty="0" smtClean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endParaRPr lang="ru-RU" sz="2500" dirty="0">
              <a:solidFill>
                <a:schemeClr val="bg1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394" y="897009"/>
            <a:ext cx="634112" cy="60686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94506" y="2070321"/>
            <a:ext cx="10558078" cy="3252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  <a:tab pos="630555" algn="l"/>
              </a:tabLst>
            </a:pP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Красноармейском муниципальном округе в 2019г. была разработана </a:t>
            </a: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«Солнышко»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которая реализуется  на базе МКУ ДО «ДДТ» с.Новопокровка специалистами дополнительного образования при финансовой поддержке администрации Красноармейского муниципального округа. Программа направлена на решение проблем семей с детьми с ОВЗ, в которых дети лишены общения со сверстниками, отделены от обычных детских интересов, игр и забот. Родители замкнуты на проблемах детей и подвержены эмоциональному выгоранию, у них нет возможности общаться с другими родителями, обмениваться опытом воспитания детей с ОВЗ, получить консультацию психолога. Семья почти полностью исключается из социальной жизни общества и погружается в вакуум жизни ребенка, поглощена лишь его особенными проблемами, воспитание детей полностью ложится на плечи родителей. В свою очередь на себя и свое личное пространство времени нет. </a:t>
            </a:r>
            <a:endParaRPr lang="ru-RU" sz="1600" dirty="0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9570" y="5445224"/>
            <a:ext cx="105630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 НАПРАВЛЕН: </a:t>
            </a:r>
            <a:b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помощь в преодолении этих трудностей и обеспечение равных возможностей для всех детей.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13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6"/>
          <p:cNvSpPr/>
          <p:nvPr/>
        </p:nvSpPr>
        <p:spPr bwMode="auto">
          <a:xfrm>
            <a:off x="0" y="485304"/>
            <a:ext cx="6023992" cy="1215504"/>
          </a:xfrm>
          <a:custGeom>
            <a:avLst/>
            <a:gdLst>
              <a:gd name="connsiteX0" fmla="*/ 0 w 4223792"/>
              <a:gd name="connsiteY0" fmla="*/ 0 h 936104"/>
              <a:gd name="connsiteX1" fmla="*/ 4223792 w 4223792"/>
              <a:gd name="connsiteY1" fmla="*/ 0 h 936104"/>
              <a:gd name="connsiteX2" fmla="*/ 4223792 w 4223792"/>
              <a:gd name="connsiteY2" fmla="*/ 936104 h 936104"/>
              <a:gd name="connsiteX3" fmla="*/ 0 w 4223792"/>
              <a:gd name="connsiteY3" fmla="*/ 936104 h 936104"/>
              <a:gd name="connsiteX4" fmla="*/ 0 w 4223792"/>
              <a:gd name="connsiteY4" fmla="*/ 0 h 936104"/>
              <a:gd name="connsiteX0" fmla="*/ 0 w 4223792"/>
              <a:gd name="connsiteY0" fmla="*/ 0 h 936104"/>
              <a:gd name="connsiteX1" fmla="*/ 4223792 w 4223792"/>
              <a:gd name="connsiteY1" fmla="*/ 0 h 936104"/>
              <a:gd name="connsiteX2" fmla="*/ 3449092 w 4223792"/>
              <a:gd name="connsiteY2" fmla="*/ 834504 h 936104"/>
              <a:gd name="connsiteX3" fmla="*/ 0 w 4223792"/>
              <a:gd name="connsiteY3" fmla="*/ 936104 h 936104"/>
              <a:gd name="connsiteX4" fmla="*/ 0 w 4223792"/>
              <a:gd name="connsiteY4" fmla="*/ 0 h 936104"/>
              <a:gd name="connsiteX0" fmla="*/ 0 w 5392192"/>
              <a:gd name="connsiteY0" fmla="*/ 203200 h 1139304"/>
              <a:gd name="connsiteX1" fmla="*/ 5392192 w 5392192"/>
              <a:gd name="connsiteY1" fmla="*/ 0 h 1139304"/>
              <a:gd name="connsiteX2" fmla="*/ 3449092 w 5392192"/>
              <a:gd name="connsiteY2" fmla="*/ 1037704 h 1139304"/>
              <a:gd name="connsiteX3" fmla="*/ 0 w 5392192"/>
              <a:gd name="connsiteY3" fmla="*/ 1139304 h 1139304"/>
              <a:gd name="connsiteX4" fmla="*/ 0 w 5392192"/>
              <a:gd name="connsiteY4" fmla="*/ 203200 h 1139304"/>
              <a:gd name="connsiteX0" fmla="*/ 0 w 4604792"/>
              <a:gd name="connsiteY0" fmla="*/ 241300 h 1177404"/>
              <a:gd name="connsiteX1" fmla="*/ 4604792 w 4604792"/>
              <a:gd name="connsiteY1" fmla="*/ 0 h 1177404"/>
              <a:gd name="connsiteX2" fmla="*/ 3449092 w 4604792"/>
              <a:gd name="connsiteY2" fmla="*/ 1075804 h 1177404"/>
              <a:gd name="connsiteX3" fmla="*/ 0 w 4604792"/>
              <a:gd name="connsiteY3" fmla="*/ 1177404 h 1177404"/>
              <a:gd name="connsiteX4" fmla="*/ 0 w 4604792"/>
              <a:gd name="connsiteY4" fmla="*/ 241300 h 1177404"/>
              <a:gd name="connsiteX0" fmla="*/ 0 w 4604792"/>
              <a:gd name="connsiteY0" fmla="*/ 241300 h 1177404"/>
              <a:gd name="connsiteX1" fmla="*/ 4604792 w 4604792"/>
              <a:gd name="connsiteY1" fmla="*/ 0 h 1177404"/>
              <a:gd name="connsiteX2" fmla="*/ 3334792 w 4604792"/>
              <a:gd name="connsiteY2" fmla="*/ 910704 h 1177404"/>
              <a:gd name="connsiteX3" fmla="*/ 0 w 4604792"/>
              <a:gd name="connsiteY3" fmla="*/ 1177404 h 1177404"/>
              <a:gd name="connsiteX4" fmla="*/ 0 w 4604792"/>
              <a:gd name="connsiteY4" fmla="*/ 241300 h 1177404"/>
              <a:gd name="connsiteX0" fmla="*/ 0 w 4604792"/>
              <a:gd name="connsiteY0" fmla="*/ 241300 h 1177404"/>
              <a:gd name="connsiteX1" fmla="*/ 4604792 w 4604792"/>
              <a:gd name="connsiteY1" fmla="*/ 0 h 1177404"/>
              <a:gd name="connsiteX2" fmla="*/ 3766592 w 4604792"/>
              <a:gd name="connsiteY2" fmla="*/ 1088504 h 1177404"/>
              <a:gd name="connsiteX3" fmla="*/ 0 w 4604792"/>
              <a:gd name="connsiteY3" fmla="*/ 1177404 h 1177404"/>
              <a:gd name="connsiteX4" fmla="*/ 0 w 4604792"/>
              <a:gd name="connsiteY4" fmla="*/ 241300 h 1177404"/>
              <a:gd name="connsiteX0" fmla="*/ 0 w 5658892"/>
              <a:gd name="connsiteY0" fmla="*/ 279400 h 1215504"/>
              <a:gd name="connsiteX1" fmla="*/ 5658892 w 5658892"/>
              <a:gd name="connsiteY1" fmla="*/ 0 h 1215504"/>
              <a:gd name="connsiteX2" fmla="*/ 3766592 w 5658892"/>
              <a:gd name="connsiteY2" fmla="*/ 1126604 h 1215504"/>
              <a:gd name="connsiteX3" fmla="*/ 0 w 5658892"/>
              <a:gd name="connsiteY3" fmla="*/ 1215504 h 1215504"/>
              <a:gd name="connsiteX4" fmla="*/ 0 w 5658892"/>
              <a:gd name="connsiteY4" fmla="*/ 279400 h 121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8892" h="1215504">
                <a:moveTo>
                  <a:pt x="0" y="279400"/>
                </a:moveTo>
                <a:lnTo>
                  <a:pt x="5658892" y="0"/>
                </a:lnTo>
                <a:lnTo>
                  <a:pt x="3766592" y="1126604"/>
                </a:lnTo>
                <a:lnTo>
                  <a:pt x="0" y="1215504"/>
                </a:lnTo>
                <a:lnTo>
                  <a:pt x="0" y="279400"/>
                </a:lnTo>
                <a:close/>
              </a:path>
            </a:pathLst>
          </a:cu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176120" y="1916832"/>
            <a:ext cx="4032448" cy="3024336"/>
          </a:xfrm>
          <a:prstGeom prst="rect">
            <a:avLst/>
          </a:prstGeom>
          <a:solidFill>
            <a:srgbClr val="FFC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767408" y="874939"/>
            <a:ext cx="3240360" cy="753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spcAft>
                <a:spcPts val="1000"/>
              </a:spcAft>
            </a:pPr>
            <a:r>
              <a:rPr lang="ru-RU" sz="2500" dirty="0" smtClean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</a:p>
          <a:p>
            <a:pPr>
              <a:lnSpc>
                <a:spcPts val="2000"/>
              </a:lnSpc>
              <a:spcAft>
                <a:spcPts val="1000"/>
              </a:spcAft>
            </a:pPr>
            <a:r>
              <a:rPr lang="ru-RU" sz="2500" dirty="0" smtClean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endParaRPr lang="ru-RU" sz="2500" dirty="0">
              <a:solidFill>
                <a:schemeClr val="bg1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394" y="897009"/>
            <a:ext cx="634112" cy="6068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136" y="2060848"/>
            <a:ext cx="3995936" cy="299695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51384" y="20184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создание условий для социализации, раскрытия творческого потенциала детей с ограниченными возможностями здоровья, помощь и поддержка родителей.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3392" y="3009181"/>
            <a:ext cx="2736304" cy="477093"/>
          </a:xfrm>
          <a:prstGeom prst="rect">
            <a:avLst/>
          </a:prstGeom>
          <a:solidFill>
            <a:srgbClr val="FFC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46785" y="3059668"/>
            <a:ext cx="28816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ЗАДАЧИ ПРОЕКТА: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59768" y="3604177"/>
            <a:ext cx="6096000" cy="279602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tabLst>
                <a:tab pos="630555" algn="l"/>
              </a:tabLs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Организовать комплекс мероприятий, направленных на социализацию детей с ограниченными возможностями здоровья.</a:t>
            </a:r>
          </a:p>
          <a:p>
            <a:pPr lv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tabLst>
                <a:tab pos="630555" algn="l"/>
              </a:tabLs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Создать условия для раскрытия творческого потенциала участников программы через различные виды деятельности.</a:t>
            </a:r>
          </a:p>
          <a:p>
            <a:pPr lv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tabLst>
                <a:tab pos="630555" algn="l"/>
              </a:tabLs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Оказать психологическую и информационную поддержку родителям детей с ОВЗ.</a:t>
            </a:r>
          </a:p>
          <a:p>
            <a:pPr lv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tabLst>
                <a:tab pos="630555" algn="l"/>
              </a:tabLs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Способствовать формированию позитивного отношения общества к детям с ограниченными возможностями здоровья и их семьям.</a:t>
            </a:r>
          </a:p>
          <a:p>
            <a:pPr lv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tabLst>
                <a:tab pos="630555" algn="l"/>
              </a:tabLs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Разработать и внедрить методики и подходы, способствующие эффективной социализации и творческому развитию детей с ОВЗ.</a:t>
            </a:r>
          </a:p>
          <a:p>
            <a:pPr lv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tabLst>
                <a:tab pos="630555" algn="l"/>
              </a:tabLs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Содействовать обмену опытом и знаниями между специалистами, работающими с детьми с ограниченными возможностями здоровья, и родителями.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92" y="5949280"/>
            <a:ext cx="336376" cy="32192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46" y="3718725"/>
            <a:ext cx="333422" cy="31909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76" y="4155723"/>
            <a:ext cx="360392" cy="34490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91" y="4637878"/>
            <a:ext cx="275494" cy="26365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41" y="4967740"/>
            <a:ext cx="329577" cy="31541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62" y="5472059"/>
            <a:ext cx="331556" cy="31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59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 bwMode="auto">
          <a:xfrm>
            <a:off x="9758324" y="2911824"/>
            <a:ext cx="1378236" cy="1813319"/>
          </a:xfrm>
          <a:prstGeom prst="rect">
            <a:avLst/>
          </a:prstGeom>
          <a:solidFill>
            <a:srgbClr val="FFC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8102139" y="2911824"/>
            <a:ext cx="1306230" cy="1813319"/>
          </a:xfrm>
          <a:prstGeom prst="rect">
            <a:avLst/>
          </a:prstGeom>
          <a:solidFill>
            <a:srgbClr val="FFC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5290361" y="2911824"/>
            <a:ext cx="2461823" cy="1813319"/>
          </a:xfrm>
          <a:prstGeom prst="rect">
            <a:avLst/>
          </a:prstGeom>
          <a:solidFill>
            <a:srgbClr val="FFC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3552951" y="2911824"/>
            <a:ext cx="1400139" cy="1813319"/>
          </a:xfrm>
          <a:prstGeom prst="rect">
            <a:avLst/>
          </a:prstGeom>
          <a:solidFill>
            <a:srgbClr val="FFC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794506" y="2911824"/>
            <a:ext cx="2421174" cy="1813319"/>
          </a:xfrm>
          <a:prstGeom prst="rect">
            <a:avLst/>
          </a:prstGeom>
          <a:solidFill>
            <a:srgbClr val="FFC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367804" y="5089442"/>
            <a:ext cx="5152131" cy="348346"/>
          </a:xfrm>
          <a:prstGeom prst="rect">
            <a:avLst/>
          </a:prstGeom>
          <a:solidFill>
            <a:srgbClr val="FFC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6"/>
          <p:cNvSpPr/>
          <p:nvPr/>
        </p:nvSpPr>
        <p:spPr bwMode="auto">
          <a:xfrm>
            <a:off x="0" y="485304"/>
            <a:ext cx="6023992" cy="1215504"/>
          </a:xfrm>
          <a:custGeom>
            <a:avLst/>
            <a:gdLst>
              <a:gd name="connsiteX0" fmla="*/ 0 w 4223792"/>
              <a:gd name="connsiteY0" fmla="*/ 0 h 936104"/>
              <a:gd name="connsiteX1" fmla="*/ 4223792 w 4223792"/>
              <a:gd name="connsiteY1" fmla="*/ 0 h 936104"/>
              <a:gd name="connsiteX2" fmla="*/ 4223792 w 4223792"/>
              <a:gd name="connsiteY2" fmla="*/ 936104 h 936104"/>
              <a:gd name="connsiteX3" fmla="*/ 0 w 4223792"/>
              <a:gd name="connsiteY3" fmla="*/ 936104 h 936104"/>
              <a:gd name="connsiteX4" fmla="*/ 0 w 4223792"/>
              <a:gd name="connsiteY4" fmla="*/ 0 h 936104"/>
              <a:gd name="connsiteX0" fmla="*/ 0 w 4223792"/>
              <a:gd name="connsiteY0" fmla="*/ 0 h 936104"/>
              <a:gd name="connsiteX1" fmla="*/ 4223792 w 4223792"/>
              <a:gd name="connsiteY1" fmla="*/ 0 h 936104"/>
              <a:gd name="connsiteX2" fmla="*/ 3449092 w 4223792"/>
              <a:gd name="connsiteY2" fmla="*/ 834504 h 936104"/>
              <a:gd name="connsiteX3" fmla="*/ 0 w 4223792"/>
              <a:gd name="connsiteY3" fmla="*/ 936104 h 936104"/>
              <a:gd name="connsiteX4" fmla="*/ 0 w 4223792"/>
              <a:gd name="connsiteY4" fmla="*/ 0 h 936104"/>
              <a:gd name="connsiteX0" fmla="*/ 0 w 5392192"/>
              <a:gd name="connsiteY0" fmla="*/ 203200 h 1139304"/>
              <a:gd name="connsiteX1" fmla="*/ 5392192 w 5392192"/>
              <a:gd name="connsiteY1" fmla="*/ 0 h 1139304"/>
              <a:gd name="connsiteX2" fmla="*/ 3449092 w 5392192"/>
              <a:gd name="connsiteY2" fmla="*/ 1037704 h 1139304"/>
              <a:gd name="connsiteX3" fmla="*/ 0 w 5392192"/>
              <a:gd name="connsiteY3" fmla="*/ 1139304 h 1139304"/>
              <a:gd name="connsiteX4" fmla="*/ 0 w 5392192"/>
              <a:gd name="connsiteY4" fmla="*/ 203200 h 1139304"/>
              <a:gd name="connsiteX0" fmla="*/ 0 w 4604792"/>
              <a:gd name="connsiteY0" fmla="*/ 241300 h 1177404"/>
              <a:gd name="connsiteX1" fmla="*/ 4604792 w 4604792"/>
              <a:gd name="connsiteY1" fmla="*/ 0 h 1177404"/>
              <a:gd name="connsiteX2" fmla="*/ 3449092 w 4604792"/>
              <a:gd name="connsiteY2" fmla="*/ 1075804 h 1177404"/>
              <a:gd name="connsiteX3" fmla="*/ 0 w 4604792"/>
              <a:gd name="connsiteY3" fmla="*/ 1177404 h 1177404"/>
              <a:gd name="connsiteX4" fmla="*/ 0 w 4604792"/>
              <a:gd name="connsiteY4" fmla="*/ 241300 h 1177404"/>
              <a:gd name="connsiteX0" fmla="*/ 0 w 4604792"/>
              <a:gd name="connsiteY0" fmla="*/ 241300 h 1177404"/>
              <a:gd name="connsiteX1" fmla="*/ 4604792 w 4604792"/>
              <a:gd name="connsiteY1" fmla="*/ 0 h 1177404"/>
              <a:gd name="connsiteX2" fmla="*/ 3334792 w 4604792"/>
              <a:gd name="connsiteY2" fmla="*/ 910704 h 1177404"/>
              <a:gd name="connsiteX3" fmla="*/ 0 w 4604792"/>
              <a:gd name="connsiteY3" fmla="*/ 1177404 h 1177404"/>
              <a:gd name="connsiteX4" fmla="*/ 0 w 4604792"/>
              <a:gd name="connsiteY4" fmla="*/ 241300 h 1177404"/>
              <a:gd name="connsiteX0" fmla="*/ 0 w 4604792"/>
              <a:gd name="connsiteY0" fmla="*/ 241300 h 1177404"/>
              <a:gd name="connsiteX1" fmla="*/ 4604792 w 4604792"/>
              <a:gd name="connsiteY1" fmla="*/ 0 h 1177404"/>
              <a:gd name="connsiteX2" fmla="*/ 3766592 w 4604792"/>
              <a:gd name="connsiteY2" fmla="*/ 1088504 h 1177404"/>
              <a:gd name="connsiteX3" fmla="*/ 0 w 4604792"/>
              <a:gd name="connsiteY3" fmla="*/ 1177404 h 1177404"/>
              <a:gd name="connsiteX4" fmla="*/ 0 w 4604792"/>
              <a:gd name="connsiteY4" fmla="*/ 241300 h 1177404"/>
              <a:gd name="connsiteX0" fmla="*/ 0 w 5658892"/>
              <a:gd name="connsiteY0" fmla="*/ 279400 h 1215504"/>
              <a:gd name="connsiteX1" fmla="*/ 5658892 w 5658892"/>
              <a:gd name="connsiteY1" fmla="*/ 0 h 1215504"/>
              <a:gd name="connsiteX2" fmla="*/ 3766592 w 5658892"/>
              <a:gd name="connsiteY2" fmla="*/ 1126604 h 1215504"/>
              <a:gd name="connsiteX3" fmla="*/ 0 w 5658892"/>
              <a:gd name="connsiteY3" fmla="*/ 1215504 h 1215504"/>
              <a:gd name="connsiteX4" fmla="*/ 0 w 5658892"/>
              <a:gd name="connsiteY4" fmla="*/ 279400 h 121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8892" h="1215504">
                <a:moveTo>
                  <a:pt x="0" y="279400"/>
                </a:moveTo>
                <a:lnTo>
                  <a:pt x="5658892" y="0"/>
                </a:lnTo>
                <a:lnTo>
                  <a:pt x="3766592" y="1126604"/>
                </a:lnTo>
                <a:lnTo>
                  <a:pt x="0" y="1215504"/>
                </a:lnTo>
                <a:lnTo>
                  <a:pt x="0" y="279400"/>
                </a:lnTo>
                <a:close/>
              </a:path>
            </a:pathLst>
          </a:cu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767408" y="913411"/>
            <a:ext cx="3456384" cy="715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spcAft>
                <a:spcPts val="1000"/>
              </a:spcAft>
            </a:pPr>
            <a:r>
              <a:rPr lang="ru-RU" sz="2500" dirty="0" smtClean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ПРОЕКТОМ </a:t>
            </a:r>
            <a:br>
              <a:rPr lang="ru-RU" sz="2500" dirty="0" smtClean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 smtClean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ПРЕДУСМОТРЕНО</a:t>
            </a:r>
            <a:endParaRPr lang="ru-RU" sz="2500" dirty="0">
              <a:solidFill>
                <a:schemeClr val="bg1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394" y="897009"/>
            <a:ext cx="634112" cy="60686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5360" y="1889807"/>
            <a:ext cx="114492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рамках проекта предусмотрены различные творческие и образовательные мероприятия, которые помогут детям развивать свои таланты, а также интеграцию в социальные группы, способствующие обмену опытом и коммуникации.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3002137"/>
            <a:ext cx="2399032" cy="17992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728" y="3002136"/>
            <a:ext cx="1447360" cy="17966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360" y="3002136"/>
            <a:ext cx="2441108" cy="17966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740" y="3002136"/>
            <a:ext cx="1317859" cy="17966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871" y="3003624"/>
            <a:ext cx="1375244" cy="179352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35360" y="5085184"/>
            <a:ext cx="114492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ТОГО, ПРОЕКТ ВКЛЮЧАЕТ В СЕБЯ: 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Поддержку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через занятия, семинары и консультации, что позволяет создать единую систему помощи и повышения качества жизни всей семьи.</a:t>
            </a:r>
          </a:p>
        </p:txBody>
      </p:sp>
    </p:spTree>
    <p:extLst>
      <p:ext uri="{BB962C8B-B14F-4D97-AF65-F5344CB8AC3E}">
        <p14:creationId xmlns:p14="http://schemas.microsoft.com/office/powerpoint/2010/main" val="395122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 bwMode="auto">
          <a:xfrm>
            <a:off x="6599362" y="3645024"/>
            <a:ext cx="1728885" cy="2232248"/>
          </a:xfrm>
          <a:prstGeom prst="rect">
            <a:avLst/>
          </a:prstGeom>
          <a:solidFill>
            <a:srgbClr val="FFC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8632404" y="3645024"/>
            <a:ext cx="1728885" cy="2232248"/>
          </a:xfrm>
          <a:prstGeom prst="rect">
            <a:avLst/>
          </a:prstGeom>
          <a:solidFill>
            <a:srgbClr val="FFC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4583832" y="3645024"/>
            <a:ext cx="1656184" cy="2232248"/>
          </a:xfrm>
          <a:prstGeom prst="rect">
            <a:avLst/>
          </a:prstGeom>
          <a:solidFill>
            <a:srgbClr val="FFC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195602" y="3645024"/>
            <a:ext cx="3028189" cy="2232248"/>
          </a:xfrm>
          <a:prstGeom prst="rect">
            <a:avLst/>
          </a:prstGeom>
          <a:solidFill>
            <a:srgbClr val="FFC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6"/>
          <p:cNvSpPr/>
          <p:nvPr/>
        </p:nvSpPr>
        <p:spPr bwMode="auto">
          <a:xfrm>
            <a:off x="0" y="485304"/>
            <a:ext cx="5658892" cy="1215504"/>
          </a:xfrm>
          <a:custGeom>
            <a:avLst/>
            <a:gdLst>
              <a:gd name="connsiteX0" fmla="*/ 0 w 4223792"/>
              <a:gd name="connsiteY0" fmla="*/ 0 h 936104"/>
              <a:gd name="connsiteX1" fmla="*/ 4223792 w 4223792"/>
              <a:gd name="connsiteY1" fmla="*/ 0 h 936104"/>
              <a:gd name="connsiteX2" fmla="*/ 4223792 w 4223792"/>
              <a:gd name="connsiteY2" fmla="*/ 936104 h 936104"/>
              <a:gd name="connsiteX3" fmla="*/ 0 w 4223792"/>
              <a:gd name="connsiteY3" fmla="*/ 936104 h 936104"/>
              <a:gd name="connsiteX4" fmla="*/ 0 w 4223792"/>
              <a:gd name="connsiteY4" fmla="*/ 0 h 936104"/>
              <a:gd name="connsiteX0" fmla="*/ 0 w 4223792"/>
              <a:gd name="connsiteY0" fmla="*/ 0 h 936104"/>
              <a:gd name="connsiteX1" fmla="*/ 4223792 w 4223792"/>
              <a:gd name="connsiteY1" fmla="*/ 0 h 936104"/>
              <a:gd name="connsiteX2" fmla="*/ 3449092 w 4223792"/>
              <a:gd name="connsiteY2" fmla="*/ 834504 h 936104"/>
              <a:gd name="connsiteX3" fmla="*/ 0 w 4223792"/>
              <a:gd name="connsiteY3" fmla="*/ 936104 h 936104"/>
              <a:gd name="connsiteX4" fmla="*/ 0 w 4223792"/>
              <a:gd name="connsiteY4" fmla="*/ 0 h 936104"/>
              <a:gd name="connsiteX0" fmla="*/ 0 w 5392192"/>
              <a:gd name="connsiteY0" fmla="*/ 203200 h 1139304"/>
              <a:gd name="connsiteX1" fmla="*/ 5392192 w 5392192"/>
              <a:gd name="connsiteY1" fmla="*/ 0 h 1139304"/>
              <a:gd name="connsiteX2" fmla="*/ 3449092 w 5392192"/>
              <a:gd name="connsiteY2" fmla="*/ 1037704 h 1139304"/>
              <a:gd name="connsiteX3" fmla="*/ 0 w 5392192"/>
              <a:gd name="connsiteY3" fmla="*/ 1139304 h 1139304"/>
              <a:gd name="connsiteX4" fmla="*/ 0 w 5392192"/>
              <a:gd name="connsiteY4" fmla="*/ 203200 h 1139304"/>
              <a:gd name="connsiteX0" fmla="*/ 0 w 4604792"/>
              <a:gd name="connsiteY0" fmla="*/ 241300 h 1177404"/>
              <a:gd name="connsiteX1" fmla="*/ 4604792 w 4604792"/>
              <a:gd name="connsiteY1" fmla="*/ 0 h 1177404"/>
              <a:gd name="connsiteX2" fmla="*/ 3449092 w 4604792"/>
              <a:gd name="connsiteY2" fmla="*/ 1075804 h 1177404"/>
              <a:gd name="connsiteX3" fmla="*/ 0 w 4604792"/>
              <a:gd name="connsiteY3" fmla="*/ 1177404 h 1177404"/>
              <a:gd name="connsiteX4" fmla="*/ 0 w 4604792"/>
              <a:gd name="connsiteY4" fmla="*/ 241300 h 1177404"/>
              <a:gd name="connsiteX0" fmla="*/ 0 w 4604792"/>
              <a:gd name="connsiteY0" fmla="*/ 241300 h 1177404"/>
              <a:gd name="connsiteX1" fmla="*/ 4604792 w 4604792"/>
              <a:gd name="connsiteY1" fmla="*/ 0 h 1177404"/>
              <a:gd name="connsiteX2" fmla="*/ 3334792 w 4604792"/>
              <a:gd name="connsiteY2" fmla="*/ 910704 h 1177404"/>
              <a:gd name="connsiteX3" fmla="*/ 0 w 4604792"/>
              <a:gd name="connsiteY3" fmla="*/ 1177404 h 1177404"/>
              <a:gd name="connsiteX4" fmla="*/ 0 w 4604792"/>
              <a:gd name="connsiteY4" fmla="*/ 241300 h 1177404"/>
              <a:gd name="connsiteX0" fmla="*/ 0 w 4604792"/>
              <a:gd name="connsiteY0" fmla="*/ 241300 h 1177404"/>
              <a:gd name="connsiteX1" fmla="*/ 4604792 w 4604792"/>
              <a:gd name="connsiteY1" fmla="*/ 0 h 1177404"/>
              <a:gd name="connsiteX2" fmla="*/ 3766592 w 4604792"/>
              <a:gd name="connsiteY2" fmla="*/ 1088504 h 1177404"/>
              <a:gd name="connsiteX3" fmla="*/ 0 w 4604792"/>
              <a:gd name="connsiteY3" fmla="*/ 1177404 h 1177404"/>
              <a:gd name="connsiteX4" fmla="*/ 0 w 4604792"/>
              <a:gd name="connsiteY4" fmla="*/ 241300 h 1177404"/>
              <a:gd name="connsiteX0" fmla="*/ 0 w 5658892"/>
              <a:gd name="connsiteY0" fmla="*/ 279400 h 1215504"/>
              <a:gd name="connsiteX1" fmla="*/ 5658892 w 5658892"/>
              <a:gd name="connsiteY1" fmla="*/ 0 h 1215504"/>
              <a:gd name="connsiteX2" fmla="*/ 3766592 w 5658892"/>
              <a:gd name="connsiteY2" fmla="*/ 1126604 h 1215504"/>
              <a:gd name="connsiteX3" fmla="*/ 0 w 5658892"/>
              <a:gd name="connsiteY3" fmla="*/ 1215504 h 1215504"/>
              <a:gd name="connsiteX4" fmla="*/ 0 w 5658892"/>
              <a:gd name="connsiteY4" fmla="*/ 279400 h 121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8892" h="1215504">
                <a:moveTo>
                  <a:pt x="0" y="279400"/>
                </a:moveTo>
                <a:lnTo>
                  <a:pt x="5658892" y="0"/>
                </a:lnTo>
                <a:lnTo>
                  <a:pt x="3766592" y="1126604"/>
                </a:lnTo>
                <a:lnTo>
                  <a:pt x="0" y="1215504"/>
                </a:lnTo>
                <a:lnTo>
                  <a:pt x="0" y="279400"/>
                </a:lnTo>
                <a:close/>
              </a:path>
            </a:pathLst>
          </a:cu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767408" y="874939"/>
            <a:ext cx="2808312" cy="753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spcAft>
                <a:spcPts val="1000"/>
              </a:spcAft>
            </a:pPr>
            <a:r>
              <a:rPr lang="ru-RU" sz="2500" dirty="0" smtClean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ДЕЙСТВИЯ</a:t>
            </a:r>
          </a:p>
          <a:p>
            <a:pPr>
              <a:lnSpc>
                <a:spcPts val="2000"/>
              </a:lnSpc>
              <a:spcAft>
                <a:spcPts val="1000"/>
              </a:spcAft>
            </a:pPr>
            <a:r>
              <a:rPr lang="ru-RU" sz="2500" dirty="0" smtClean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РЕШЕНИЯ</a:t>
            </a:r>
            <a:endParaRPr lang="ru-RU" sz="2500" dirty="0">
              <a:solidFill>
                <a:schemeClr val="bg1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394" y="897009"/>
            <a:ext cx="634112" cy="60686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47166" y="1916832"/>
            <a:ext cx="669766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СОЗДАНИЕ БЕЗБАРЬЕРНОЙ СРЕДЫ</a:t>
            </a:r>
            <a:endParaRPr lang="ru-RU" sz="25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5360" y="2393886"/>
            <a:ext cx="11449272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безбарьерной среды 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в  МКУ ДО «Дом детского творчества» с.Новопокровка обеспечена доступность инфраструктуры для детей с различными ограничениями здоровья, необходимых для комфортного передвижения и участия в мероприятиях. Для индивидуальных занятий с детьми организован и оборудован инклюзивный кабинет.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588" y="3717032"/>
            <a:ext cx="3099716" cy="23247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964" y="3717033"/>
            <a:ext cx="1743590" cy="232478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270" y="3714793"/>
            <a:ext cx="1745484" cy="23273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470" y="3714793"/>
            <a:ext cx="1745484" cy="232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82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auto">
          <a:xfrm>
            <a:off x="7104112" y="3600882"/>
            <a:ext cx="2088232" cy="2780445"/>
          </a:xfrm>
          <a:prstGeom prst="rect">
            <a:avLst/>
          </a:prstGeom>
          <a:solidFill>
            <a:srgbClr val="FFC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1631504" y="3600882"/>
            <a:ext cx="4968552" cy="2780445"/>
          </a:xfrm>
          <a:prstGeom prst="rect">
            <a:avLst/>
          </a:prstGeom>
          <a:solidFill>
            <a:srgbClr val="FFC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6"/>
          <p:cNvSpPr/>
          <p:nvPr/>
        </p:nvSpPr>
        <p:spPr bwMode="auto">
          <a:xfrm>
            <a:off x="0" y="485304"/>
            <a:ext cx="5658892" cy="1215504"/>
          </a:xfrm>
          <a:custGeom>
            <a:avLst/>
            <a:gdLst>
              <a:gd name="connsiteX0" fmla="*/ 0 w 4223792"/>
              <a:gd name="connsiteY0" fmla="*/ 0 h 936104"/>
              <a:gd name="connsiteX1" fmla="*/ 4223792 w 4223792"/>
              <a:gd name="connsiteY1" fmla="*/ 0 h 936104"/>
              <a:gd name="connsiteX2" fmla="*/ 4223792 w 4223792"/>
              <a:gd name="connsiteY2" fmla="*/ 936104 h 936104"/>
              <a:gd name="connsiteX3" fmla="*/ 0 w 4223792"/>
              <a:gd name="connsiteY3" fmla="*/ 936104 h 936104"/>
              <a:gd name="connsiteX4" fmla="*/ 0 w 4223792"/>
              <a:gd name="connsiteY4" fmla="*/ 0 h 936104"/>
              <a:gd name="connsiteX0" fmla="*/ 0 w 4223792"/>
              <a:gd name="connsiteY0" fmla="*/ 0 h 936104"/>
              <a:gd name="connsiteX1" fmla="*/ 4223792 w 4223792"/>
              <a:gd name="connsiteY1" fmla="*/ 0 h 936104"/>
              <a:gd name="connsiteX2" fmla="*/ 3449092 w 4223792"/>
              <a:gd name="connsiteY2" fmla="*/ 834504 h 936104"/>
              <a:gd name="connsiteX3" fmla="*/ 0 w 4223792"/>
              <a:gd name="connsiteY3" fmla="*/ 936104 h 936104"/>
              <a:gd name="connsiteX4" fmla="*/ 0 w 4223792"/>
              <a:gd name="connsiteY4" fmla="*/ 0 h 936104"/>
              <a:gd name="connsiteX0" fmla="*/ 0 w 5392192"/>
              <a:gd name="connsiteY0" fmla="*/ 203200 h 1139304"/>
              <a:gd name="connsiteX1" fmla="*/ 5392192 w 5392192"/>
              <a:gd name="connsiteY1" fmla="*/ 0 h 1139304"/>
              <a:gd name="connsiteX2" fmla="*/ 3449092 w 5392192"/>
              <a:gd name="connsiteY2" fmla="*/ 1037704 h 1139304"/>
              <a:gd name="connsiteX3" fmla="*/ 0 w 5392192"/>
              <a:gd name="connsiteY3" fmla="*/ 1139304 h 1139304"/>
              <a:gd name="connsiteX4" fmla="*/ 0 w 5392192"/>
              <a:gd name="connsiteY4" fmla="*/ 203200 h 1139304"/>
              <a:gd name="connsiteX0" fmla="*/ 0 w 4604792"/>
              <a:gd name="connsiteY0" fmla="*/ 241300 h 1177404"/>
              <a:gd name="connsiteX1" fmla="*/ 4604792 w 4604792"/>
              <a:gd name="connsiteY1" fmla="*/ 0 h 1177404"/>
              <a:gd name="connsiteX2" fmla="*/ 3449092 w 4604792"/>
              <a:gd name="connsiteY2" fmla="*/ 1075804 h 1177404"/>
              <a:gd name="connsiteX3" fmla="*/ 0 w 4604792"/>
              <a:gd name="connsiteY3" fmla="*/ 1177404 h 1177404"/>
              <a:gd name="connsiteX4" fmla="*/ 0 w 4604792"/>
              <a:gd name="connsiteY4" fmla="*/ 241300 h 1177404"/>
              <a:gd name="connsiteX0" fmla="*/ 0 w 4604792"/>
              <a:gd name="connsiteY0" fmla="*/ 241300 h 1177404"/>
              <a:gd name="connsiteX1" fmla="*/ 4604792 w 4604792"/>
              <a:gd name="connsiteY1" fmla="*/ 0 h 1177404"/>
              <a:gd name="connsiteX2" fmla="*/ 3334792 w 4604792"/>
              <a:gd name="connsiteY2" fmla="*/ 910704 h 1177404"/>
              <a:gd name="connsiteX3" fmla="*/ 0 w 4604792"/>
              <a:gd name="connsiteY3" fmla="*/ 1177404 h 1177404"/>
              <a:gd name="connsiteX4" fmla="*/ 0 w 4604792"/>
              <a:gd name="connsiteY4" fmla="*/ 241300 h 1177404"/>
              <a:gd name="connsiteX0" fmla="*/ 0 w 4604792"/>
              <a:gd name="connsiteY0" fmla="*/ 241300 h 1177404"/>
              <a:gd name="connsiteX1" fmla="*/ 4604792 w 4604792"/>
              <a:gd name="connsiteY1" fmla="*/ 0 h 1177404"/>
              <a:gd name="connsiteX2" fmla="*/ 3766592 w 4604792"/>
              <a:gd name="connsiteY2" fmla="*/ 1088504 h 1177404"/>
              <a:gd name="connsiteX3" fmla="*/ 0 w 4604792"/>
              <a:gd name="connsiteY3" fmla="*/ 1177404 h 1177404"/>
              <a:gd name="connsiteX4" fmla="*/ 0 w 4604792"/>
              <a:gd name="connsiteY4" fmla="*/ 241300 h 1177404"/>
              <a:gd name="connsiteX0" fmla="*/ 0 w 5658892"/>
              <a:gd name="connsiteY0" fmla="*/ 279400 h 1215504"/>
              <a:gd name="connsiteX1" fmla="*/ 5658892 w 5658892"/>
              <a:gd name="connsiteY1" fmla="*/ 0 h 1215504"/>
              <a:gd name="connsiteX2" fmla="*/ 3766592 w 5658892"/>
              <a:gd name="connsiteY2" fmla="*/ 1126604 h 1215504"/>
              <a:gd name="connsiteX3" fmla="*/ 0 w 5658892"/>
              <a:gd name="connsiteY3" fmla="*/ 1215504 h 1215504"/>
              <a:gd name="connsiteX4" fmla="*/ 0 w 5658892"/>
              <a:gd name="connsiteY4" fmla="*/ 279400 h 121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8892" h="1215504">
                <a:moveTo>
                  <a:pt x="0" y="279400"/>
                </a:moveTo>
                <a:lnTo>
                  <a:pt x="5658892" y="0"/>
                </a:lnTo>
                <a:lnTo>
                  <a:pt x="3766592" y="1126604"/>
                </a:lnTo>
                <a:lnTo>
                  <a:pt x="0" y="1215504"/>
                </a:lnTo>
                <a:lnTo>
                  <a:pt x="0" y="279400"/>
                </a:lnTo>
                <a:close/>
              </a:path>
            </a:pathLst>
          </a:cu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767408" y="874939"/>
            <a:ext cx="2808312" cy="753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spcAft>
                <a:spcPts val="1000"/>
              </a:spcAft>
            </a:pPr>
            <a:r>
              <a:rPr lang="ru-RU" sz="2500" dirty="0" smtClean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ДЕЙСТВИЯ</a:t>
            </a:r>
          </a:p>
          <a:p>
            <a:pPr>
              <a:lnSpc>
                <a:spcPts val="2000"/>
              </a:lnSpc>
              <a:spcAft>
                <a:spcPts val="1000"/>
              </a:spcAft>
            </a:pPr>
            <a:r>
              <a:rPr lang="ru-RU" sz="2500" dirty="0" smtClean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РЕШЕНИЯ</a:t>
            </a:r>
            <a:endParaRPr lang="ru-RU" sz="2500" dirty="0">
              <a:solidFill>
                <a:schemeClr val="bg1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394" y="897009"/>
            <a:ext cx="634112" cy="60686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 bwMode="auto">
          <a:xfrm>
            <a:off x="2017800" y="1916832"/>
            <a:ext cx="815640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СОЗДАНИЕ АДАПТИРОВАННЫХ ПРОГРАММ</a:t>
            </a:r>
            <a:endParaRPr lang="ru-RU" sz="25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335360" y="2393886"/>
            <a:ext cx="11449272" cy="1206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адаптированных программ 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в МКУ ДО «Дом детского творчества» с.Новопокровка систематически проводятся занятия, направленные на развитие творческих способностей, коммуникативных навыков и социальной адаптации детей с ОВЗ. В образовательном процессе используются современные методики и подходы, адаптированные под потребности каждого ребёнка.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120" y="3677596"/>
            <a:ext cx="2156161" cy="28676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3670722"/>
            <a:ext cx="5079433" cy="286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6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auto">
          <a:xfrm>
            <a:off x="6269495" y="4025214"/>
            <a:ext cx="2518944" cy="1872208"/>
          </a:xfrm>
          <a:prstGeom prst="rect">
            <a:avLst/>
          </a:prstGeom>
          <a:solidFill>
            <a:srgbClr val="FFC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408704" y="4025214"/>
            <a:ext cx="2518944" cy="1872208"/>
          </a:xfrm>
          <a:prstGeom prst="rect">
            <a:avLst/>
          </a:prstGeom>
          <a:solidFill>
            <a:srgbClr val="FFC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6"/>
          <p:cNvSpPr/>
          <p:nvPr/>
        </p:nvSpPr>
        <p:spPr bwMode="auto">
          <a:xfrm>
            <a:off x="0" y="485304"/>
            <a:ext cx="5658892" cy="1215504"/>
          </a:xfrm>
          <a:custGeom>
            <a:avLst/>
            <a:gdLst>
              <a:gd name="connsiteX0" fmla="*/ 0 w 4223792"/>
              <a:gd name="connsiteY0" fmla="*/ 0 h 936104"/>
              <a:gd name="connsiteX1" fmla="*/ 4223792 w 4223792"/>
              <a:gd name="connsiteY1" fmla="*/ 0 h 936104"/>
              <a:gd name="connsiteX2" fmla="*/ 4223792 w 4223792"/>
              <a:gd name="connsiteY2" fmla="*/ 936104 h 936104"/>
              <a:gd name="connsiteX3" fmla="*/ 0 w 4223792"/>
              <a:gd name="connsiteY3" fmla="*/ 936104 h 936104"/>
              <a:gd name="connsiteX4" fmla="*/ 0 w 4223792"/>
              <a:gd name="connsiteY4" fmla="*/ 0 h 936104"/>
              <a:gd name="connsiteX0" fmla="*/ 0 w 4223792"/>
              <a:gd name="connsiteY0" fmla="*/ 0 h 936104"/>
              <a:gd name="connsiteX1" fmla="*/ 4223792 w 4223792"/>
              <a:gd name="connsiteY1" fmla="*/ 0 h 936104"/>
              <a:gd name="connsiteX2" fmla="*/ 3449092 w 4223792"/>
              <a:gd name="connsiteY2" fmla="*/ 834504 h 936104"/>
              <a:gd name="connsiteX3" fmla="*/ 0 w 4223792"/>
              <a:gd name="connsiteY3" fmla="*/ 936104 h 936104"/>
              <a:gd name="connsiteX4" fmla="*/ 0 w 4223792"/>
              <a:gd name="connsiteY4" fmla="*/ 0 h 936104"/>
              <a:gd name="connsiteX0" fmla="*/ 0 w 5392192"/>
              <a:gd name="connsiteY0" fmla="*/ 203200 h 1139304"/>
              <a:gd name="connsiteX1" fmla="*/ 5392192 w 5392192"/>
              <a:gd name="connsiteY1" fmla="*/ 0 h 1139304"/>
              <a:gd name="connsiteX2" fmla="*/ 3449092 w 5392192"/>
              <a:gd name="connsiteY2" fmla="*/ 1037704 h 1139304"/>
              <a:gd name="connsiteX3" fmla="*/ 0 w 5392192"/>
              <a:gd name="connsiteY3" fmla="*/ 1139304 h 1139304"/>
              <a:gd name="connsiteX4" fmla="*/ 0 w 5392192"/>
              <a:gd name="connsiteY4" fmla="*/ 203200 h 1139304"/>
              <a:gd name="connsiteX0" fmla="*/ 0 w 4604792"/>
              <a:gd name="connsiteY0" fmla="*/ 241300 h 1177404"/>
              <a:gd name="connsiteX1" fmla="*/ 4604792 w 4604792"/>
              <a:gd name="connsiteY1" fmla="*/ 0 h 1177404"/>
              <a:gd name="connsiteX2" fmla="*/ 3449092 w 4604792"/>
              <a:gd name="connsiteY2" fmla="*/ 1075804 h 1177404"/>
              <a:gd name="connsiteX3" fmla="*/ 0 w 4604792"/>
              <a:gd name="connsiteY3" fmla="*/ 1177404 h 1177404"/>
              <a:gd name="connsiteX4" fmla="*/ 0 w 4604792"/>
              <a:gd name="connsiteY4" fmla="*/ 241300 h 1177404"/>
              <a:gd name="connsiteX0" fmla="*/ 0 w 4604792"/>
              <a:gd name="connsiteY0" fmla="*/ 241300 h 1177404"/>
              <a:gd name="connsiteX1" fmla="*/ 4604792 w 4604792"/>
              <a:gd name="connsiteY1" fmla="*/ 0 h 1177404"/>
              <a:gd name="connsiteX2" fmla="*/ 3334792 w 4604792"/>
              <a:gd name="connsiteY2" fmla="*/ 910704 h 1177404"/>
              <a:gd name="connsiteX3" fmla="*/ 0 w 4604792"/>
              <a:gd name="connsiteY3" fmla="*/ 1177404 h 1177404"/>
              <a:gd name="connsiteX4" fmla="*/ 0 w 4604792"/>
              <a:gd name="connsiteY4" fmla="*/ 241300 h 1177404"/>
              <a:gd name="connsiteX0" fmla="*/ 0 w 4604792"/>
              <a:gd name="connsiteY0" fmla="*/ 241300 h 1177404"/>
              <a:gd name="connsiteX1" fmla="*/ 4604792 w 4604792"/>
              <a:gd name="connsiteY1" fmla="*/ 0 h 1177404"/>
              <a:gd name="connsiteX2" fmla="*/ 3766592 w 4604792"/>
              <a:gd name="connsiteY2" fmla="*/ 1088504 h 1177404"/>
              <a:gd name="connsiteX3" fmla="*/ 0 w 4604792"/>
              <a:gd name="connsiteY3" fmla="*/ 1177404 h 1177404"/>
              <a:gd name="connsiteX4" fmla="*/ 0 w 4604792"/>
              <a:gd name="connsiteY4" fmla="*/ 241300 h 1177404"/>
              <a:gd name="connsiteX0" fmla="*/ 0 w 5658892"/>
              <a:gd name="connsiteY0" fmla="*/ 279400 h 1215504"/>
              <a:gd name="connsiteX1" fmla="*/ 5658892 w 5658892"/>
              <a:gd name="connsiteY1" fmla="*/ 0 h 1215504"/>
              <a:gd name="connsiteX2" fmla="*/ 3766592 w 5658892"/>
              <a:gd name="connsiteY2" fmla="*/ 1126604 h 1215504"/>
              <a:gd name="connsiteX3" fmla="*/ 0 w 5658892"/>
              <a:gd name="connsiteY3" fmla="*/ 1215504 h 1215504"/>
              <a:gd name="connsiteX4" fmla="*/ 0 w 5658892"/>
              <a:gd name="connsiteY4" fmla="*/ 279400 h 121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8892" h="1215504">
                <a:moveTo>
                  <a:pt x="0" y="279400"/>
                </a:moveTo>
                <a:lnTo>
                  <a:pt x="5658892" y="0"/>
                </a:lnTo>
                <a:lnTo>
                  <a:pt x="3766592" y="1126604"/>
                </a:lnTo>
                <a:lnTo>
                  <a:pt x="0" y="1215504"/>
                </a:lnTo>
                <a:lnTo>
                  <a:pt x="0" y="279400"/>
                </a:lnTo>
                <a:close/>
              </a:path>
            </a:pathLst>
          </a:cu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767408" y="874939"/>
            <a:ext cx="2808312" cy="753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spcAft>
                <a:spcPts val="1000"/>
              </a:spcAft>
            </a:pPr>
            <a:r>
              <a:rPr lang="ru-RU" sz="2500" dirty="0" smtClean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ДЕЙСТВИЯ</a:t>
            </a:r>
          </a:p>
          <a:p>
            <a:pPr>
              <a:lnSpc>
                <a:spcPts val="2000"/>
              </a:lnSpc>
              <a:spcAft>
                <a:spcPts val="1000"/>
              </a:spcAft>
            </a:pPr>
            <a:r>
              <a:rPr lang="ru-RU" sz="2500" dirty="0" smtClean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РЕШЕНИЯ</a:t>
            </a:r>
            <a:endParaRPr lang="ru-RU" sz="2500" dirty="0">
              <a:solidFill>
                <a:schemeClr val="bg1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394" y="897009"/>
            <a:ext cx="634112" cy="60686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 bwMode="auto">
          <a:xfrm>
            <a:off x="1553731" y="1916832"/>
            <a:ext cx="908453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РАЗВИТИЕ МАТЕРИАЛЬНО-ТЕХНИЧЕСКОЙ БАЗЫ</a:t>
            </a:r>
            <a:endParaRPr lang="ru-RU" sz="25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335360" y="2393886"/>
            <a:ext cx="11449272" cy="1490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материально-технической базы в программе для детей с ОВЗ 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особо важно, так как это позволяет создать комфортные и безопасные условия для их обучения, реабилитации и социализации. В  МКУ ДО «Дом детского творчества» с.Новопокровка благодаря приобретению оборудования и материалов, дети получают качественные образовательные услуги, а также развивают свои навыки и способности в различных областях. В образовательном учреждении за период 2019-2024 гг. приобретено оборудование и материалы: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96" y="4077072"/>
            <a:ext cx="2555776" cy="19168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652" y="4077072"/>
            <a:ext cx="2533640" cy="191683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059426" y="3996006"/>
            <a:ext cx="3048000" cy="2068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07000"/>
              </a:lnSpc>
              <a:spcAft>
                <a:spcPts val="0"/>
              </a:spcAft>
              <a:tabLst>
                <a:tab pos="450215" algn="l"/>
                <a:tab pos="540385" algn="l"/>
              </a:tabLs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нтерактивное оборудование (интерактивный пол  позволяет детям взаимодействовать с визуальными объектами, что способствует развитию их коммуникативных навыков и способности к сотрудничеству), </a:t>
            </a:r>
            <a:r>
              <a:rPr lang="ru-RU" sz="1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световые песочницы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краски </a:t>
            </a:r>
            <a:r>
              <a:rPr lang="ru-RU" sz="12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Эбру</a:t>
            </a:r>
            <a:r>
              <a:rPr lang="ru-RU" sz="1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(рисование на воде). Рисунки на воде и  на песке являются прекрасными способами для самовыражения и релаксации;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950508" y="3996006"/>
            <a:ext cx="3048000" cy="1070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07000"/>
              </a:lnSpc>
              <a:spcAft>
                <a:spcPts val="0"/>
              </a:spcAft>
              <a:tabLst>
                <a:tab pos="450215" algn="l"/>
                <a:tab pos="540385" algn="l"/>
              </a:tabLst>
            </a:pP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Интерактивный физкультурный комплекс (интерактивное оборудование,         совместившее  популярные виды спорта, образовательные технологии и </a:t>
            </a: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сенсорную стену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;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55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4943872" y="2564904"/>
            <a:ext cx="5760640" cy="3744416"/>
          </a:xfrm>
          <a:prstGeom prst="rect">
            <a:avLst/>
          </a:prstGeom>
          <a:solidFill>
            <a:srgbClr val="FFC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6"/>
          <p:cNvSpPr/>
          <p:nvPr/>
        </p:nvSpPr>
        <p:spPr bwMode="auto">
          <a:xfrm>
            <a:off x="0" y="485304"/>
            <a:ext cx="5658892" cy="1215504"/>
          </a:xfrm>
          <a:custGeom>
            <a:avLst/>
            <a:gdLst>
              <a:gd name="connsiteX0" fmla="*/ 0 w 4223792"/>
              <a:gd name="connsiteY0" fmla="*/ 0 h 936104"/>
              <a:gd name="connsiteX1" fmla="*/ 4223792 w 4223792"/>
              <a:gd name="connsiteY1" fmla="*/ 0 h 936104"/>
              <a:gd name="connsiteX2" fmla="*/ 4223792 w 4223792"/>
              <a:gd name="connsiteY2" fmla="*/ 936104 h 936104"/>
              <a:gd name="connsiteX3" fmla="*/ 0 w 4223792"/>
              <a:gd name="connsiteY3" fmla="*/ 936104 h 936104"/>
              <a:gd name="connsiteX4" fmla="*/ 0 w 4223792"/>
              <a:gd name="connsiteY4" fmla="*/ 0 h 936104"/>
              <a:gd name="connsiteX0" fmla="*/ 0 w 4223792"/>
              <a:gd name="connsiteY0" fmla="*/ 0 h 936104"/>
              <a:gd name="connsiteX1" fmla="*/ 4223792 w 4223792"/>
              <a:gd name="connsiteY1" fmla="*/ 0 h 936104"/>
              <a:gd name="connsiteX2" fmla="*/ 3449092 w 4223792"/>
              <a:gd name="connsiteY2" fmla="*/ 834504 h 936104"/>
              <a:gd name="connsiteX3" fmla="*/ 0 w 4223792"/>
              <a:gd name="connsiteY3" fmla="*/ 936104 h 936104"/>
              <a:gd name="connsiteX4" fmla="*/ 0 w 4223792"/>
              <a:gd name="connsiteY4" fmla="*/ 0 h 936104"/>
              <a:gd name="connsiteX0" fmla="*/ 0 w 5392192"/>
              <a:gd name="connsiteY0" fmla="*/ 203200 h 1139304"/>
              <a:gd name="connsiteX1" fmla="*/ 5392192 w 5392192"/>
              <a:gd name="connsiteY1" fmla="*/ 0 h 1139304"/>
              <a:gd name="connsiteX2" fmla="*/ 3449092 w 5392192"/>
              <a:gd name="connsiteY2" fmla="*/ 1037704 h 1139304"/>
              <a:gd name="connsiteX3" fmla="*/ 0 w 5392192"/>
              <a:gd name="connsiteY3" fmla="*/ 1139304 h 1139304"/>
              <a:gd name="connsiteX4" fmla="*/ 0 w 5392192"/>
              <a:gd name="connsiteY4" fmla="*/ 203200 h 1139304"/>
              <a:gd name="connsiteX0" fmla="*/ 0 w 4604792"/>
              <a:gd name="connsiteY0" fmla="*/ 241300 h 1177404"/>
              <a:gd name="connsiteX1" fmla="*/ 4604792 w 4604792"/>
              <a:gd name="connsiteY1" fmla="*/ 0 h 1177404"/>
              <a:gd name="connsiteX2" fmla="*/ 3449092 w 4604792"/>
              <a:gd name="connsiteY2" fmla="*/ 1075804 h 1177404"/>
              <a:gd name="connsiteX3" fmla="*/ 0 w 4604792"/>
              <a:gd name="connsiteY3" fmla="*/ 1177404 h 1177404"/>
              <a:gd name="connsiteX4" fmla="*/ 0 w 4604792"/>
              <a:gd name="connsiteY4" fmla="*/ 241300 h 1177404"/>
              <a:gd name="connsiteX0" fmla="*/ 0 w 4604792"/>
              <a:gd name="connsiteY0" fmla="*/ 241300 h 1177404"/>
              <a:gd name="connsiteX1" fmla="*/ 4604792 w 4604792"/>
              <a:gd name="connsiteY1" fmla="*/ 0 h 1177404"/>
              <a:gd name="connsiteX2" fmla="*/ 3334792 w 4604792"/>
              <a:gd name="connsiteY2" fmla="*/ 910704 h 1177404"/>
              <a:gd name="connsiteX3" fmla="*/ 0 w 4604792"/>
              <a:gd name="connsiteY3" fmla="*/ 1177404 h 1177404"/>
              <a:gd name="connsiteX4" fmla="*/ 0 w 4604792"/>
              <a:gd name="connsiteY4" fmla="*/ 241300 h 1177404"/>
              <a:gd name="connsiteX0" fmla="*/ 0 w 4604792"/>
              <a:gd name="connsiteY0" fmla="*/ 241300 h 1177404"/>
              <a:gd name="connsiteX1" fmla="*/ 4604792 w 4604792"/>
              <a:gd name="connsiteY1" fmla="*/ 0 h 1177404"/>
              <a:gd name="connsiteX2" fmla="*/ 3766592 w 4604792"/>
              <a:gd name="connsiteY2" fmla="*/ 1088504 h 1177404"/>
              <a:gd name="connsiteX3" fmla="*/ 0 w 4604792"/>
              <a:gd name="connsiteY3" fmla="*/ 1177404 h 1177404"/>
              <a:gd name="connsiteX4" fmla="*/ 0 w 4604792"/>
              <a:gd name="connsiteY4" fmla="*/ 241300 h 1177404"/>
              <a:gd name="connsiteX0" fmla="*/ 0 w 5658892"/>
              <a:gd name="connsiteY0" fmla="*/ 279400 h 1215504"/>
              <a:gd name="connsiteX1" fmla="*/ 5658892 w 5658892"/>
              <a:gd name="connsiteY1" fmla="*/ 0 h 1215504"/>
              <a:gd name="connsiteX2" fmla="*/ 3766592 w 5658892"/>
              <a:gd name="connsiteY2" fmla="*/ 1126604 h 1215504"/>
              <a:gd name="connsiteX3" fmla="*/ 0 w 5658892"/>
              <a:gd name="connsiteY3" fmla="*/ 1215504 h 1215504"/>
              <a:gd name="connsiteX4" fmla="*/ 0 w 5658892"/>
              <a:gd name="connsiteY4" fmla="*/ 279400 h 121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8892" h="1215504">
                <a:moveTo>
                  <a:pt x="0" y="279400"/>
                </a:moveTo>
                <a:lnTo>
                  <a:pt x="5658892" y="0"/>
                </a:lnTo>
                <a:lnTo>
                  <a:pt x="3766592" y="1126604"/>
                </a:lnTo>
                <a:lnTo>
                  <a:pt x="0" y="1215504"/>
                </a:lnTo>
                <a:lnTo>
                  <a:pt x="0" y="279400"/>
                </a:lnTo>
                <a:close/>
              </a:path>
            </a:pathLst>
          </a:cu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767408" y="874939"/>
            <a:ext cx="2808312" cy="753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spcAft>
                <a:spcPts val="1000"/>
              </a:spcAft>
            </a:pPr>
            <a:r>
              <a:rPr lang="ru-RU" sz="2500" dirty="0" smtClean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ДЕЙСТВИЯ</a:t>
            </a:r>
          </a:p>
          <a:p>
            <a:pPr>
              <a:lnSpc>
                <a:spcPts val="2000"/>
              </a:lnSpc>
              <a:spcAft>
                <a:spcPts val="1000"/>
              </a:spcAft>
            </a:pPr>
            <a:r>
              <a:rPr lang="ru-RU" sz="2500" dirty="0" smtClean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РЕШЕНИЯ</a:t>
            </a:r>
            <a:endParaRPr lang="ru-RU" sz="2500" dirty="0">
              <a:solidFill>
                <a:schemeClr val="bg1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394" y="897009"/>
            <a:ext cx="634112" cy="60686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 bwMode="auto">
          <a:xfrm>
            <a:off x="813945" y="1916832"/>
            <a:ext cx="1056411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СОТРУДНИЧЕСТВО С РОДИТЕЛЯМИ И СПЕЦИАЛИСТАМИ</a:t>
            </a:r>
            <a:endParaRPr lang="ru-RU" sz="25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335360" y="2574368"/>
            <a:ext cx="4392488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Родители вовлечены в процесс обучения и развития своих детей, организованы консультации  для родителей по вопросам воспитания и образования детей с ОВЗ. 100% родителей получают консультации о социальном обеспечении, полное сопровождение по оформлению документов на выплаты пособий.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80" y="2636933"/>
            <a:ext cx="5842620" cy="383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5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ial">
  <a:themeElements>
    <a:clrScheme name="Official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Классическая 2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592</TotalTime>
  <Words>1107</Words>
  <Application>Microsoft Office PowerPoint</Application>
  <DocSecurity>0</DocSecurity>
  <PresentationFormat>Широкоэкранный</PresentationFormat>
  <Paragraphs>82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Calibri</vt:lpstr>
      <vt:lpstr>Montserrat SemiBold</vt:lpstr>
      <vt:lpstr>Times New Roman</vt:lpstr>
      <vt:lpstr>Official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/>
  <cp:keywords/>
  <dc:description/>
  <cp:lastModifiedBy>Жека</cp:lastModifiedBy>
  <cp:revision>78</cp:revision>
  <dcterms:created xsi:type="dcterms:W3CDTF">2023-08-25T13:22:51Z</dcterms:created>
  <dcterms:modified xsi:type="dcterms:W3CDTF">2025-01-22T18:48:54Z</dcterms:modified>
  <cp:category/>
  <dc:identifier/>
  <cp:contentStatus/>
  <dc:language>ru-RU</dc:language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2</vt:i4>
  </property>
  <property fmtid="{D5CDD505-2E9C-101B-9397-08002B2CF9AE}" pid="3" name="Notes">
    <vt:i4>1</vt:i4>
  </property>
  <property fmtid="{D5CDD505-2E9C-101B-9397-08002B2CF9AE}" pid="4" name="PresentationFormat">
    <vt:lpwstr>Широкоэкранный</vt:lpwstr>
  </property>
  <property fmtid="{D5CDD505-2E9C-101B-9397-08002B2CF9AE}" pid="5" name="Slides">
    <vt:i4>1</vt:i4>
  </property>
</Properties>
</file>